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91" r:id="rId5"/>
    <p:sldId id="292" r:id="rId6"/>
    <p:sldId id="293" r:id="rId7"/>
    <p:sldId id="294" r:id="rId8"/>
    <p:sldId id="295" r:id="rId9"/>
    <p:sldId id="301" r:id="rId10"/>
    <p:sldId id="296" r:id="rId11"/>
    <p:sldId id="297" r:id="rId12"/>
    <p:sldId id="298" r:id="rId13"/>
    <p:sldId id="302" r:id="rId14"/>
    <p:sldId id="328" r:id="rId15"/>
    <p:sldId id="299" r:id="rId16"/>
    <p:sldId id="300" r:id="rId17"/>
    <p:sldId id="327" r:id="rId18"/>
    <p:sldId id="326" r:id="rId19"/>
    <p:sldId id="308" r:id="rId20"/>
    <p:sldId id="329" r:id="rId21"/>
    <p:sldId id="331" r:id="rId22"/>
    <p:sldId id="313" r:id="rId23"/>
    <p:sldId id="338" r:id="rId24"/>
    <p:sldId id="330" r:id="rId25"/>
    <p:sldId id="332" r:id="rId26"/>
    <p:sldId id="333" r:id="rId27"/>
    <p:sldId id="335" r:id="rId28"/>
    <p:sldId id="336" r:id="rId29"/>
    <p:sldId id="337" r:id="rId30"/>
    <p:sldId id="339" r:id="rId31"/>
    <p:sldId id="340" r:id="rId32"/>
    <p:sldId id="341" r:id="rId33"/>
    <p:sldId id="342" r:id="rId34"/>
    <p:sldId id="781" r:id="rId35"/>
    <p:sldId id="784" r:id="rId36"/>
    <p:sldId id="789" r:id="rId37"/>
    <p:sldId id="782" r:id="rId38"/>
    <p:sldId id="785" r:id="rId39"/>
    <p:sldId id="787" r:id="rId40"/>
    <p:sldId id="788" r:id="rId41"/>
    <p:sldId id="7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1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EB96-0DA8-8E27-DC0A-A1D99D684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D32395-B94F-23A1-8B0B-99FFA90CA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2DE3E2-1440-9A2C-2F2A-C74A5D6C819C}"/>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BFB3E78A-5786-8F12-C1B1-2093717F0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0FE90-703B-8A20-B9B4-6F11F98CB1AE}"/>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353984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9F9A-B21B-0FD5-FE6A-D27F665CF4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A3DF96-6208-B77F-C351-5FBC21C8F9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E76FE6-ACEA-35B1-7F57-4FB57F9AF3AA}"/>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937568C0-F12B-6564-E575-8EBA133C74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F4923D-39FD-EFB6-CA3F-3EE62D213D1B}"/>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151991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75B5D-FE47-3561-5BDF-A87DEEBB0C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810B35-1F04-B4DB-5D74-C0805C75BF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6E5230-D497-F38D-C408-14E04AB91330}"/>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3493AC71-AD35-6FF2-2969-20FECDF808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5A2C65-0FE6-BC3D-2644-C20A18E76935}"/>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96213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906256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743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09042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939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792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81541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8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3109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354F-62E9-45FB-C2A2-E7034E48BA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998FA8-8D19-22AF-9FCE-1524E570B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B1203B-BA09-027B-E05C-F42B033B1928}"/>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1848958F-4752-F8CE-E0C6-359F1C4B4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C9AE8C-A902-5143-0CEB-CDA2BE70FCBE}"/>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2416859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3538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06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774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63690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574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1216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530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02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027338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9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5D14-F5A3-8360-BF33-31D53D7CA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F72292-E92A-AF77-EC21-FB3E4996B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CC679-B561-91DD-80E0-836A48C42CCC}"/>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ED5AA727-A635-5BBF-2DD6-4F6563A5A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7FBE96-7128-BD22-6D82-899B4CCE62C7}"/>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3229184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04317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91583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01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07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12/26/2024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6296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468448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38218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0128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2857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593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60E9-1F64-07A8-6740-4CDFEA9DBF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90CF53-632F-8993-E24E-F5294503A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643B2D-5992-EC9E-49D1-6495895330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34265B-8426-ED77-B493-04CF6CCDD400}"/>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6" name="Footer Placeholder 5">
            <a:extLst>
              <a:ext uri="{FF2B5EF4-FFF2-40B4-BE49-F238E27FC236}">
                <a16:creationId xmlns:a16="http://schemas.microsoft.com/office/drawing/2014/main" id="{3C071F7E-A0A3-676F-E425-12A5FE81F0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E629EA-C0AB-33A7-1A4B-9A48730A1981}"/>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26031048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97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7016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2663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9131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087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0167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6150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86634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12/26/2024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2377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1408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F0FB-6216-4FE9-E9E4-7B76286C89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1B0F8A-BE75-3F04-3B8A-BA9FC4D0F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320BE-62C7-3D3F-2D09-3566A1C0EE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30911E-6946-B504-F997-06C19592A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976D3-5DAC-7193-A7B9-42D1CE6A4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B631C1-CD75-3B05-FAB2-0DC1C709BAFE}"/>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8" name="Footer Placeholder 7">
            <a:extLst>
              <a:ext uri="{FF2B5EF4-FFF2-40B4-BE49-F238E27FC236}">
                <a16:creationId xmlns:a16="http://schemas.microsoft.com/office/drawing/2014/main" id="{83C86A2D-029D-D28F-91A6-5A4341505A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56F47A-EA56-6B2C-7F69-D6CE87A770A4}"/>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3253525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875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0037-F01E-FAE0-508F-2E8840DA05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3F3D4A-9C6E-E382-09B0-0D767D5B4878}"/>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4" name="Footer Placeholder 3">
            <a:extLst>
              <a:ext uri="{FF2B5EF4-FFF2-40B4-BE49-F238E27FC236}">
                <a16:creationId xmlns:a16="http://schemas.microsoft.com/office/drawing/2014/main" id="{C7A00028-DC0A-FD1B-C8F9-7A028C99C1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1C63AF-5368-B8F8-51CE-CB5F3D14F820}"/>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39399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63B43-254B-0AA1-3A85-5ADB0F60D945}"/>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3" name="Footer Placeholder 2">
            <a:extLst>
              <a:ext uri="{FF2B5EF4-FFF2-40B4-BE49-F238E27FC236}">
                <a16:creationId xmlns:a16="http://schemas.microsoft.com/office/drawing/2014/main" id="{1274E4AD-AE7D-FDEB-7886-4354BEB21B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C776A3-A7E3-540E-24D2-A5A10C04EA46}"/>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1551625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FA61-A837-47F2-4A68-A55270148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0FA9C5-96AD-A37C-6539-80F9F3744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3CF54D-5DA7-6EB5-811C-6AE921529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DA3C8-5969-341F-ABD2-29562F91EE8E}"/>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6" name="Footer Placeholder 5">
            <a:extLst>
              <a:ext uri="{FF2B5EF4-FFF2-40B4-BE49-F238E27FC236}">
                <a16:creationId xmlns:a16="http://schemas.microsoft.com/office/drawing/2014/main" id="{98C36290-1FF2-A365-771D-52A55A296A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B7C27D-1C21-D7D7-D3FC-0F8B10D4AB89}"/>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1942898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F07C-0206-04BC-EB15-F5463F36D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16170F-D2C1-B522-CB31-C9DCD02B2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B3A712-678B-70F8-3B57-3B5DEDB8D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BCA95-8DFE-D546-5A21-E12B8894AE7E}"/>
              </a:ext>
            </a:extLst>
          </p:cNvPr>
          <p:cNvSpPr>
            <a:spLocks noGrp="1"/>
          </p:cNvSpPr>
          <p:nvPr>
            <p:ph type="dt" sz="half" idx="10"/>
          </p:nvPr>
        </p:nvSpPr>
        <p:spPr/>
        <p:txBody>
          <a:bodyPr/>
          <a:lstStyle/>
          <a:p>
            <a:fld id="{C40FB6BE-25A6-4648-97BE-82EA9AA5F841}" type="datetimeFigureOut">
              <a:rPr lang="en-IN" smtClean="0"/>
              <a:t>26-12-2024</a:t>
            </a:fld>
            <a:endParaRPr lang="en-IN"/>
          </a:p>
        </p:txBody>
      </p:sp>
      <p:sp>
        <p:nvSpPr>
          <p:cNvPr id="6" name="Footer Placeholder 5">
            <a:extLst>
              <a:ext uri="{FF2B5EF4-FFF2-40B4-BE49-F238E27FC236}">
                <a16:creationId xmlns:a16="http://schemas.microsoft.com/office/drawing/2014/main" id="{3017F123-DEEC-6214-AB49-E0CD118DE6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27CDBB-E06E-238B-6AB9-49A8806FA536}"/>
              </a:ext>
            </a:extLst>
          </p:cNvPr>
          <p:cNvSpPr>
            <a:spLocks noGrp="1"/>
          </p:cNvSpPr>
          <p:nvPr>
            <p:ph type="sldNum" sz="quarter" idx="12"/>
          </p:nvPr>
        </p:nvSpPr>
        <p:spPr/>
        <p:txBody>
          <a:bodyPr/>
          <a:lstStyle/>
          <a:p>
            <a:fld id="{C37FC61F-9C37-44C7-9D10-A5EB8368FE2F}" type="slidenum">
              <a:rPr lang="en-IN" smtClean="0"/>
              <a:t>‹#›</a:t>
            </a:fld>
            <a:endParaRPr lang="en-IN"/>
          </a:p>
        </p:txBody>
      </p:sp>
    </p:spTree>
    <p:extLst>
      <p:ext uri="{BB962C8B-B14F-4D97-AF65-F5344CB8AC3E}">
        <p14:creationId xmlns:p14="http://schemas.microsoft.com/office/powerpoint/2010/main" val="37913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2.jpe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FBA9B-324A-7AD2-021B-6CB35E3BE0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3C97AF-51E1-F7B0-EB82-0F37DC550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0F5BE-0A52-288F-2B0B-B79DB229E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FB6BE-25A6-4648-97BE-82EA9AA5F841}" type="datetimeFigureOut">
              <a:rPr lang="en-IN" smtClean="0"/>
              <a:t>26-12-2024</a:t>
            </a:fld>
            <a:endParaRPr lang="en-IN"/>
          </a:p>
        </p:txBody>
      </p:sp>
      <p:sp>
        <p:nvSpPr>
          <p:cNvPr id="5" name="Footer Placeholder 4">
            <a:extLst>
              <a:ext uri="{FF2B5EF4-FFF2-40B4-BE49-F238E27FC236}">
                <a16:creationId xmlns:a16="http://schemas.microsoft.com/office/drawing/2014/main" id="{F0F815B2-C2AD-D159-9221-F1783F5E0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6740FBA-AFE1-4C3C-791E-B02D65BD5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FC61F-9C37-44C7-9D10-A5EB8368FE2F}" type="slidenum">
              <a:rPr lang="en-IN" smtClean="0"/>
              <a:t>‹#›</a:t>
            </a:fld>
            <a:endParaRPr lang="en-IN"/>
          </a:p>
        </p:txBody>
      </p:sp>
    </p:spTree>
    <p:extLst>
      <p:ext uri="{BB962C8B-B14F-4D97-AF65-F5344CB8AC3E}">
        <p14:creationId xmlns:p14="http://schemas.microsoft.com/office/powerpoint/2010/main" val="2272806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C:\Documents and Settings\aileen\Desktop\PowerPoint Template_Inside Pages.jpg">
            <a:extLst>
              <a:ext uri="{FF2B5EF4-FFF2-40B4-BE49-F238E27FC236}">
                <a16:creationId xmlns:a16="http://schemas.microsoft.com/office/drawing/2014/main" id="{44764E77-005B-626E-D064-A62073AB02B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3933" y="228600"/>
            <a:ext cx="11887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388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C:\Documents and Settings\aileen\Desktop\PowerPoint Template_Inside Pages.jpg">
            <a:extLst>
              <a:ext uri="{FF2B5EF4-FFF2-40B4-BE49-F238E27FC236}">
                <a16:creationId xmlns:a16="http://schemas.microsoft.com/office/drawing/2014/main" id="{702AE851-D569-B86E-4ABE-3FF8515D842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3933" y="228600"/>
            <a:ext cx="11887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2011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12/26/2024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88177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gif"/><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upload.wikimedia.org/wikipedia/commons/8/83/Klyv.gif" TargetMode="External"/><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21.xml.rels><?xml version="1.0" encoding="UTF-8" standalone="yes"?>
<Relationships xmlns="http://schemas.openxmlformats.org/package/2006/relationships"><Relationship Id="rId3" Type="http://schemas.openxmlformats.org/officeDocument/2006/relationships/hyperlink" Target="http://upload.wikimedia.org/wikipedia/commons/8/83/Klyv.gif" TargetMode="External"/><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hyperlink" Target="http://upload.wikimedia.org/wikipedia/commons/8/83/Klyv.gif"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hyperlink" Target="http://upload.wikimedia.org/wikipedia/commons/8/83/Klyv.gif" TargetMode="Externa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7.xml"/><Relationship Id="rId4" Type="http://schemas.openxmlformats.org/officeDocument/2006/relationships/image" Target="../media/image4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hyperlink" Target="http://en.wikipedia.org/wiki/File:Archimedes_Trammel.gif" TargetMode="Externa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hyperlink" Target="//upload.wikimedia.org/wikipedia/commons/f/fa/Trammel_of_Archimedes_Small_White.gif"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file:///C:\SWAPNA%20THESIS%20PPT\CHAPTERS%20LINK.pptx" TargetMode="External"/><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DFF12F-34B5-8064-A70B-29954DA2CDA0}"/>
              </a:ext>
            </a:extLst>
          </p:cNvPr>
          <p:cNvSpPr txBox="1"/>
          <p:nvPr/>
        </p:nvSpPr>
        <p:spPr>
          <a:xfrm>
            <a:off x="895927" y="2059394"/>
            <a:ext cx="10400145"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libri" panose="020F0502020204030204" pitchFamily="34" charset="0"/>
                <a:ea typeface="Microsoft YaHei"/>
                <a:cs typeface="Calibri" panose="020F0502020204030204" pitchFamily="34" charset="0"/>
              </a:rPr>
              <a:t>Unit 4</a:t>
            </a:r>
          </a:p>
        </p:txBody>
      </p:sp>
      <p:sp>
        <p:nvSpPr>
          <p:cNvPr id="2" name="TextBox 1">
            <a:extLst>
              <a:ext uri="{FF2B5EF4-FFF2-40B4-BE49-F238E27FC236}">
                <a16:creationId xmlns:a16="http://schemas.microsoft.com/office/drawing/2014/main" id="{7FEE8E7D-D5BD-E066-3C60-803C414B9DD8}"/>
              </a:ext>
            </a:extLst>
          </p:cNvPr>
          <p:cNvSpPr txBox="1"/>
          <p:nvPr/>
        </p:nvSpPr>
        <p:spPr>
          <a:xfrm>
            <a:off x="2392219" y="655782"/>
            <a:ext cx="5824158" cy="830997"/>
          </a:xfrm>
          <a:prstGeom prst="rect">
            <a:avLst/>
          </a:prstGeom>
          <a:noFill/>
        </p:spPr>
        <p:txBody>
          <a:bodyPr wrap="none" rtlCol="0">
            <a:spAutoFit/>
          </a:bodyPr>
          <a:lstStyle/>
          <a:p>
            <a:r>
              <a:rPr lang="en-IN" sz="4800" dirty="0"/>
              <a:t>Computational Physics</a:t>
            </a:r>
          </a:p>
        </p:txBody>
      </p:sp>
      <p:sp>
        <p:nvSpPr>
          <p:cNvPr id="4" name="TextBox 3">
            <a:extLst>
              <a:ext uri="{FF2B5EF4-FFF2-40B4-BE49-F238E27FC236}">
                <a16:creationId xmlns:a16="http://schemas.microsoft.com/office/drawing/2014/main" id="{B5C00E18-D68B-40AD-89B9-AB6AD3FCFFF3}"/>
              </a:ext>
            </a:extLst>
          </p:cNvPr>
          <p:cNvSpPr txBox="1"/>
          <p:nvPr/>
        </p:nvSpPr>
        <p:spPr>
          <a:xfrm>
            <a:off x="1597890" y="2828837"/>
            <a:ext cx="10289309" cy="1077218"/>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panose="020F0502020204030204" pitchFamily="34" charset="0"/>
                <a:ea typeface="Microsoft YaHei"/>
                <a:cs typeface="Calibri" panose="020F0502020204030204" pitchFamily="34" charset="0"/>
              </a:rPr>
              <a:t>Kinematics of interconnected rigid bodies– Definition of a linkage – Definition of a mechanism –Four-bar mechanism.</a:t>
            </a:r>
            <a:endParaRPr kumimoji="0" lang="en-IN" sz="3200" b="0" i="0" u="none" strike="noStrike" kern="1200" cap="none" spc="0" normalizeH="0" baseline="0" noProof="0" dirty="0">
              <a:ln>
                <a:noFill/>
              </a:ln>
              <a:solidFill>
                <a:srgbClr val="000000"/>
              </a:solidFill>
              <a:effectLst/>
              <a:uLnTx/>
              <a:uFillTx/>
              <a:latin typeface="Calibri" panose="020F0502020204030204" pitchFamily="34" charset="0"/>
              <a:ea typeface="Microsoft YaHei"/>
              <a:cs typeface="Calibri" panose="020F0502020204030204" pitchFamily="34" charset="0"/>
            </a:endParaRPr>
          </a:p>
        </p:txBody>
      </p:sp>
    </p:spTree>
    <p:extLst>
      <p:ext uri="{BB962C8B-B14F-4D97-AF65-F5344CB8AC3E}">
        <p14:creationId xmlns:p14="http://schemas.microsoft.com/office/powerpoint/2010/main" val="1811442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D306B6-67D0-1C03-2314-4A76D71A17CD}"/>
              </a:ext>
            </a:extLst>
          </p:cNvPr>
          <p:cNvSpPr txBox="1"/>
          <p:nvPr/>
        </p:nvSpPr>
        <p:spPr>
          <a:xfrm>
            <a:off x="3463636" y="300243"/>
            <a:ext cx="6096000" cy="584775"/>
          </a:xfrm>
          <a:prstGeom prst="rect">
            <a:avLst/>
          </a:prstGeom>
          <a:noFill/>
        </p:spPr>
        <p:txBody>
          <a:bodyPr wrap="square">
            <a:spAutoFit/>
          </a:bodyPr>
          <a:lstStyle/>
          <a:p>
            <a:r>
              <a:rPr lang="en-IN" sz="3200" b="1" dirty="0"/>
              <a:t>Definition of Mechanism</a:t>
            </a:r>
            <a:endParaRPr lang="en-IN" sz="3200" dirty="0"/>
          </a:p>
        </p:txBody>
      </p:sp>
      <p:sp>
        <p:nvSpPr>
          <p:cNvPr id="5" name="TextBox 4">
            <a:extLst>
              <a:ext uri="{FF2B5EF4-FFF2-40B4-BE49-F238E27FC236}">
                <a16:creationId xmlns:a16="http://schemas.microsoft.com/office/drawing/2014/main" id="{17A42B4A-B197-D745-9676-B29A4F6AB45F}"/>
              </a:ext>
            </a:extLst>
          </p:cNvPr>
          <p:cNvSpPr txBox="1"/>
          <p:nvPr/>
        </p:nvSpPr>
        <p:spPr>
          <a:xfrm>
            <a:off x="212437" y="1381312"/>
            <a:ext cx="11785600" cy="4093428"/>
          </a:xfrm>
          <a:prstGeom prst="rect">
            <a:avLst/>
          </a:prstGeom>
          <a:noFill/>
        </p:spPr>
        <p:txBody>
          <a:bodyPr wrap="square">
            <a:spAutoFit/>
          </a:bodyPr>
          <a:lstStyle/>
          <a:p>
            <a:pPr algn="just"/>
            <a:r>
              <a:rPr lang="en-US" sz="2600" dirty="0"/>
              <a:t>A </a:t>
            </a:r>
            <a:r>
              <a:rPr lang="en-US" sz="2600" b="1" dirty="0">
                <a:solidFill>
                  <a:srgbClr val="FF0000"/>
                </a:solidFill>
              </a:rPr>
              <a:t>mechanism</a:t>
            </a:r>
            <a:r>
              <a:rPr lang="en-US" sz="2600" dirty="0"/>
              <a:t> is a mechanical system composed of interconnected rigid bodies (links) that work together to transmit motion and force from one part of the system to another. Mechanisms are designed to perform specific tasks or motions, such as converting one type of motion into another or controlling the movement of parts in machines.</a:t>
            </a:r>
          </a:p>
          <a:p>
            <a:pPr algn="just"/>
            <a:endParaRPr lang="en-US" sz="2600" dirty="0"/>
          </a:p>
          <a:p>
            <a:pPr algn="just">
              <a:buFont typeface="Arial" panose="020B0604020202020204" pitchFamily="34" charset="0"/>
              <a:buChar char="•"/>
            </a:pPr>
            <a:r>
              <a:rPr lang="en-US" sz="2600" b="1" dirty="0">
                <a:solidFill>
                  <a:srgbClr val="00B0F0"/>
                </a:solidFill>
              </a:rPr>
              <a:t>Links</a:t>
            </a:r>
            <a:r>
              <a:rPr lang="en-US" sz="2600" dirty="0">
                <a:solidFill>
                  <a:srgbClr val="00B0F0"/>
                </a:solidFill>
              </a:rPr>
              <a:t>: </a:t>
            </a:r>
            <a:r>
              <a:rPr lang="en-US" sz="2600" dirty="0"/>
              <a:t>These are the rigid bodies that make up the mechanism.</a:t>
            </a:r>
          </a:p>
          <a:p>
            <a:pPr algn="just">
              <a:buFont typeface="Arial" panose="020B0604020202020204" pitchFamily="34" charset="0"/>
              <a:buChar char="•"/>
            </a:pPr>
            <a:endParaRPr lang="en-US" sz="2600" dirty="0"/>
          </a:p>
          <a:p>
            <a:pPr algn="just">
              <a:buFont typeface="Arial" panose="020B0604020202020204" pitchFamily="34" charset="0"/>
              <a:buChar char="•"/>
            </a:pPr>
            <a:r>
              <a:rPr lang="en-US" sz="2600" b="1" dirty="0">
                <a:solidFill>
                  <a:srgbClr val="00B0F0"/>
                </a:solidFill>
              </a:rPr>
              <a:t>Joints</a:t>
            </a:r>
            <a:r>
              <a:rPr lang="en-US" sz="2600" dirty="0">
                <a:solidFill>
                  <a:srgbClr val="00B0F0"/>
                </a:solidFill>
              </a:rPr>
              <a:t>: </a:t>
            </a:r>
            <a:r>
              <a:rPr lang="en-US" sz="2600" dirty="0"/>
              <a:t>The connections between the links, which allow relative motion between the links. These can be </a:t>
            </a:r>
            <a:r>
              <a:rPr lang="en-US" sz="2600" b="1" dirty="0"/>
              <a:t>revolute</a:t>
            </a:r>
            <a:r>
              <a:rPr lang="en-US" sz="2600" dirty="0"/>
              <a:t> (rotational), </a:t>
            </a:r>
            <a:r>
              <a:rPr lang="en-US" sz="2600" b="1" dirty="0"/>
              <a:t>prismatic</a:t>
            </a:r>
            <a:r>
              <a:rPr lang="en-US" sz="2600" dirty="0"/>
              <a:t> (linear), or other types of joints.</a:t>
            </a:r>
          </a:p>
        </p:txBody>
      </p:sp>
    </p:spTree>
    <p:extLst>
      <p:ext uri="{BB962C8B-B14F-4D97-AF65-F5344CB8AC3E}">
        <p14:creationId xmlns:p14="http://schemas.microsoft.com/office/powerpoint/2010/main" val="423015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34CF3-EB86-B947-4BC6-80393974D08F}"/>
              </a:ext>
            </a:extLst>
          </p:cNvPr>
          <p:cNvSpPr txBox="1"/>
          <p:nvPr/>
        </p:nvSpPr>
        <p:spPr>
          <a:xfrm>
            <a:off x="2225962" y="405081"/>
            <a:ext cx="8044873" cy="707886"/>
          </a:xfrm>
          <a:prstGeom prst="rect">
            <a:avLst/>
          </a:prstGeom>
          <a:noFill/>
        </p:spPr>
        <p:txBody>
          <a:bodyPr wrap="square">
            <a:spAutoFit/>
          </a:bodyPr>
          <a:lstStyle/>
          <a:p>
            <a:r>
              <a:rPr kumimoji="0" lang="en-GB" altLang="en-US" sz="4000" b="0" i="0" u="none" strike="noStrike" kern="0" cap="none" spc="0" normalizeH="0" baseline="0" noProof="0" dirty="0">
                <a:ln>
                  <a:noFill/>
                </a:ln>
                <a:solidFill>
                  <a:srgbClr val="000000"/>
                </a:solidFill>
                <a:effectLst/>
                <a:uLnTx/>
                <a:uFillTx/>
                <a:latin typeface="Times New Roman"/>
                <a:ea typeface="+mj-ea"/>
                <a:cs typeface="Times New Roman"/>
              </a:rPr>
              <a:t>Planar vs. Spatial Mechanisms</a:t>
            </a:r>
            <a:endParaRPr lang="en-IN" dirty="0"/>
          </a:p>
        </p:txBody>
      </p:sp>
      <p:sp>
        <p:nvSpPr>
          <p:cNvPr id="5" name="TextBox 4">
            <a:extLst>
              <a:ext uri="{FF2B5EF4-FFF2-40B4-BE49-F238E27FC236}">
                <a16:creationId xmlns:a16="http://schemas.microsoft.com/office/drawing/2014/main" id="{8054F512-3C10-85B0-8D27-71B0098CFD4C}"/>
              </a:ext>
            </a:extLst>
          </p:cNvPr>
          <p:cNvSpPr txBox="1"/>
          <p:nvPr/>
        </p:nvSpPr>
        <p:spPr>
          <a:xfrm>
            <a:off x="249382" y="1799866"/>
            <a:ext cx="10898909" cy="3305520"/>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GB" altLang="en-US" sz="2400" b="1" i="0" u="none" strike="noStrike" kern="0" cap="none" spc="0" normalizeH="0" baseline="0" noProof="0" dirty="0">
                <a:ln>
                  <a:noFill/>
                </a:ln>
                <a:solidFill>
                  <a:srgbClr val="FF3300"/>
                </a:solidFill>
                <a:effectLst/>
                <a:uLnTx/>
                <a:uFillTx/>
                <a:latin typeface="Times New Roman"/>
                <a:ea typeface="+mn-ea"/>
                <a:cs typeface="Times New Roman"/>
              </a:rPr>
              <a:t>Planar Mechanisms:</a:t>
            </a:r>
          </a:p>
          <a:p>
            <a:pPr marR="0" lvl="1" algn="l" defTabSz="914400" rtl="0" eaLnBrk="1" fontAlgn="base" latinLnBrk="0" hangingPunct="1">
              <a:lnSpc>
                <a:spcPct val="100000"/>
              </a:lnSpc>
              <a:spcBef>
                <a:spcPct val="20000"/>
              </a:spcBef>
              <a:spcAft>
                <a:spcPct val="0"/>
              </a:spcAft>
              <a:buClrTx/>
              <a:buSzTx/>
              <a:tabLst/>
              <a:defRPr/>
            </a:pPr>
            <a:r>
              <a:rPr kumimoji="0" lang="en-US" altLang="en-US" sz="2400" b="0" i="0" u="none" strike="noStrike" kern="0" cap="none" spc="0" normalizeH="0" baseline="0" noProof="0" dirty="0">
                <a:ln>
                  <a:noFill/>
                </a:ln>
                <a:solidFill>
                  <a:srgbClr val="000000"/>
                </a:solidFill>
                <a:effectLst/>
                <a:uLnTx/>
                <a:uFillTx/>
                <a:latin typeface="Times New Roman"/>
                <a:cs typeface="Times New Roman"/>
              </a:rPr>
              <a:t>When all the links of a mechanism have plane motion, it is called as a planar mechanism. All the links in a planar mechanism move in planes parallel to the reference plane. </a:t>
            </a:r>
          </a:p>
          <a:p>
            <a:pPr marR="0" lvl="1" algn="l" defTabSz="914400" rtl="0" eaLnBrk="1" fontAlgn="base" latinLnBrk="0" hangingPunct="1">
              <a:lnSpc>
                <a:spcPct val="100000"/>
              </a:lnSpc>
              <a:spcBef>
                <a:spcPct val="20000"/>
              </a:spcBef>
              <a:spcAft>
                <a:spcPct val="0"/>
              </a:spcAft>
              <a:buClrTx/>
              <a:buSzTx/>
              <a:tabLst/>
              <a:defRPr/>
            </a:pPr>
            <a:endParaRPr kumimoji="0" lang="en-US" altLang="en-US" sz="2400" b="0" i="0" u="none" strike="noStrike" kern="0" cap="none" spc="0" normalizeH="0" baseline="0" noProof="0" dirty="0">
              <a:ln>
                <a:noFill/>
              </a:ln>
              <a:solidFill>
                <a:srgbClr val="000000"/>
              </a:solidFill>
              <a:effectLst/>
              <a:uLnTx/>
              <a:uFillTx/>
              <a:latin typeface="Times New Roman"/>
              <a:cs typeface="Times New Roman"/>
            </a:endParaRPr>
          </a:p>
          <a:p>
            <a:pPr marL="990600" marR="0" lvl="1"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GB" altLang="en-US" sz="2400" b="1" i="0" u="none" strike="noStrike" kern="0" cap="none" spc="0" normalizeH="0" baseline="0" noProof="0" dirty="0">
                <a:ln>
                  <a:noFill/>
                </a:ln>
                <a:solidFill>
                  <a:srgbClr val="FF3300"/>
                </a:solidFill>
                <a:effectLst/>
                <a:uLnTx/>
                <a:uFillTx/>
                <a:latin typeface="Times New Roman"/>
                <a:cs typeface="Times New Roman"/>
              </a:rPr>
              <a:t>Spatial Mechanisms:</a:t>
            </a:r>
          </a:p>
          <a:p>
            <a:pPr marR="0" lvl="1" algn="l" defTabSz="914400" rtl="0" eaLnBrk="1" fontAlgn="base" latinLnBrk="0" hangingPunct="1">
              <a:lnSpc>
                <a:spcPct val="100000"/>
              </a:lnSpc>
              <a:spcBef>
                <a:spcPct val="20000"/>
              </a:spcBef>
              <a:spcAft>
                <a:spcPct val="0"/>
              </a:spcAft>
              <a:buClrTx/>
              <a:buSzTx/>
              <a:tabLst/>
              <a:defRPr/>
            </a:pPr>
            <a:r>
              <a:rPr kumimoji="0" lang="en-GB" altLang="en-US" sz="2400" b="0" i="0" u="none" strike="noStrike" kern="0" cap="none" spc="0" normalizeH="0" baseline="0" noProof="0" dirty="0">
                <a:ln>
                  <a:noFill/>
                </a:ln>
                <a:solidFill>
                  <a:srgbClr val="000000"/>
                </a:solidFill>
                <a:effectLst/>
                <a:uLnTx/>
                <a:uFillTx/>
                <a:latin typeface="Times New Roman"/>
                <a:cs typeface="Times New Roman"/>
              </a:rPr>
              <a:t>A mechanisms where links move in 3 dimensions.</a:t>
            </a:r>
          </a:p>
          <a:p>
            <a:pPr marL="990600" marR="0" lvl="1"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1800" b="0" i="0" u="none" strike="noStrike" kern="0" cap="none" spc="0" normalizeH="0" baseline="0" noProof="0" dirty="0">
              <a:ln>
                <a:noFill/>
              </a:ln>
              <a:solidFill>
                <a:srgbClr val="000000"/>
              </a:solidFill>
              <a:effectLst/>
              <a:uLnTx/>
              <a:uFillTx/>
              <a:latin typeface="Times New Roman"/>
              <a:cs typeface="Times New Roman"/>
            </a:endParaRPr>
          </a:p>
        </p:txBody>
      </p:sp>
    </p:spTree>
    <p:extLst>
      <p:ext uri="{BB962C8B-B14F-4D97-AF65-F5344CB8AC3E}">
        <p14:creationId xmlns:p14="http://schemas.microsoft.com/office/powerpoint/2010/main" val="398064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E9061-0E09-D8ED-155A-AD43897F9D0C}"/>
              </a:ext>
            </a:extLst>
          </p:cNvPr>
          <p:cNvSpPr txBox="1"/>
          <p:nvPr/>
        </p:nvSpPr>
        <p:spPr>
          <a:xfrm>
            <a:off x="1921164" y="383370"/>
            <a:ext cx="73983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Degree of Freedom (DOF) in Mechanisms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31D2004-73E9-2CC9-DF32-3AB5E578F89A}"/>
              </a:ext>
            </a:extLst>
          </p:cNvPr>
          <p:cNvSpPr txBox="1"/>
          <p:nvPr/>
        </p:nvSpPr>
        <p:spPr>
          <a:xfrm>
            <a:off x="110836" y="1371799"/>
            <a:ext cx="1183178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DOF of a mechanism refers to </a:t>
            </a: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the number of independent inputs (motions) required to fully specify the configuration of the mechanism</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It can be calculated using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Gruebler’s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formula for planar mechanisms: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8A9F88-879A-67D5-4401-FA0B5DDB5CED}"/>
              </a:ext>
            </a:extLst>
          </p:cNvPr>
          <p:cNvPicPr>
            <a:picLocks noChangeAspect="1"/>
          </p:cNvPicPr>
          <p:nvPr/>
        </p:nvPicPr>
        <p:blipFill>
          <a:blip r:embed="rId2"/>
          <a:stretch>
            <a:fillRect/>
          </a:stretch>
        </p:blipFill>
        <p:spPr>
          <a:xfrm>
            <a:off x="2911534" y="2733964"/>
            <a:ext cx="4531100" cy="695036"/>
          </a:xfrm>
          <a:prstGeom prst="rect">
            <a:avLst/>
          </a:prstGeom>
        </p:spPr>
      </p:pic>
      <p:sp>
        <p:nvSpPr>
          <p:cNvPr id="9" name="TextBox 8">
            <a:extLst>
              <a:ext uri="{FF2B5EF4-FFF2-40B4-BE49-F238E27FC236}">
                <a16:creationId xmlns:a16="http://schemas.microsoft.com/office/drawing/2014/main" id="{D4C0B1CA-62AB-7F84-4EC0-7FB4AED09F73}"/>
              </a:ext>
            </a:extLst>
          </p:cNvPr>
          <p:cNvSpPr txBox="1"/>
          <p:nvPr/>
        </p:nvSpPr>
        <p:spPr>
          <a:xfrm>
            <a:off x="2059709" y="3818281"/>
            <a:ext cx="60960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Number of links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J</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Number of joints (connections)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libri" panose="020F0502020204030204"/>
                <a:ea typeface="+mn-ea"/>
                <a:cs typeface="+mn-cs"/>
              </a:rPr>
              <a:t>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Number of higher pairs (e.g., gears or cams)</a:t>
            </a:r>
          </a:p>
        </p:txBody>
      </p:sp>
    </p:spTree>
    <p:extLst>
      <p:ext uri="{BB962C8B-B14F-4D97-AF65-F5344CB8AC3E}">
        <p14:creationId xmlns:p14="http://schemas.microsoft.com/office/powerpoint/2010/main" val="330365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1780C-FED9-6647-15C4-11746DA545F3}"/>
              </a:ext>
            </a:extLst>
          </p:cNvPr>
          <p:cNvPicPr>
            <a:picLocks noChangeAspect="1"/>
          </p:cNvPicPr>
          <p:nvPr/>
        </p:nvPicPr>
        <p:blipFill>
          <a:blip r:embed="rId2"/>
          <a:stretch>
            <a:fillRect/>
          </a:stretch>
        </p:blipFill>
        <p:spPr>
          <a:xfrm>
            <a:off x="3383973" y="305955"/>
            <a:ext cx="4648200" cy="685800"/>
          </a:xfrm>
          <a:prstGeom prst="rect">
            <a:avLst/>
          </a:prstGeom>
        </p:spPr>
      </p:pic>
      <p:pic>
        <p:nvPicPr>
          <p:cNvPr id="7" name="Picture 6">
            <a:extLst>
              <a:ext uri="{FF2B5EF4-FFF2-40B4-BE49-F238E27FC236}">
                <a16:creationId xmlns:a16="http://schemas.microsoft.com/office/drawing/2014/main" id="{7F16F499-E5A8-13AB-24B8-6296E914B65D}"/>
              </a:ext>
            </a:extLst>
          </p:cNvPr>
          <p:cNvPicPr>
            <a:picLocks noChangeAspect="1"/>
          </p:cNvPicPr>
          <p:nvPr/>
        </p:nvPicPr>
        <p:blipFill>
          <a:blip r:embed="rId3"/>
          <a:srcRect b="30013"/>
          <a:stretch/>
        </p:blipFill>
        <p:spPr>
          <a:xfrm>
            <a:off x="241642" y="1194954"/>
            <a:ext cx="11708716" cy="4042063"/>
          </a:xfrm>
          <a:prstGeom prst="rect">
            <a:avLst/>
          </a:prstGeom>
        </p:spPr>
      </p:pic>
    </p:spTree>
    <p:extLst>
      <p:ext uri="{BB962C8B-B14F-4D97-AF65-F5344CB8AC3E}">
        <p14:creationId xmlns:p14="http://schemas.microsoft.com/office/powerpoint/2010/main" val="223738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DC9E9C73-2134-5069-56BD-A8BD71AC8008}"/>
              </a:ext>
            </a:extLst>
          </p:cNvPr>
          <p:cNvSpPr>
            <a:spLocks noGrp="1" noChangeArrowheads="1"/>
          </p:cNvSpPr>
          <p:nvPr>
            <p:ph type="body" sz="half" idx="2"/>
          </p:nvPr>
        </p:nvSpPr>
        <p:spPr bwMode="auto">
          <a:xfrm>
            <a:off x="1754188" y="3762376"/>
            <a:ext cx="8655050" cy="2773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None/>
            </a:pPr>
            <a:r>
              <a:rPr lang="en-US" altLang="en-US" sz="2400" dirty="0"/>
              <a:t>	F = 3(n-1)-2j-h</a:t>
            </a:r>
          </a:p>
          <a:p>
            <a:pPr eaLnBrk="1" hangingPunct="1">
              <a:buFont typeface="Wingdings" panose="05000000000000000000" pitchFamily="2" charset="2"/>
              <a:buNone/>
            </a:pPr>
            <a:r>
              <a:rPr lang="en-US" altLang="en-US" sz="2400" dirty="0"/>
              <a:t>	Here, n = 5, j = 5 and h = 0.</a:t>
            </a:r>
          </a:p>
          <a:p>
            <a:pPr eaLnBrk="1" hangingPunct="1"/>
            <a:endParaRPr lang="en-US" altLang="en-US" sz="2400" dirty="0"/>
          </a:p>
          <a:p>
            <a:pPr eaLnBrk="1" hangingPunct="1">
              <a:buFont typeface="Wingdings" panose="05000000000000000000" pitchFamily="2" charset="2"/>
              <a:buNone/>
            </a:pPr>
            <a:r>
              <a:rPr lang="en-US" altLang="en-US" sz="2400" dirty="0"/>
              <a:t>	F = 3(5-1)-2(5) = 2</a:t>
            </a:r>
          </a:p>
          <a:p>
            <a:pPr eaLnBrk="1" hangingPunct="1"/>
            <a:endParaRPr lang="en-US" altLang="en-US" sz="2400" dirty="0"/>
          </a:p>
          <a:p>
            <a:pPr eaLnBrk="1" hangingPunct="1">
              <a:buFont typeface="Wingdings" panose="05000000000000000000" pitchFamily="2" charset="2"/>
              <a:buNone/>
            </a:pPr>
            <a:r>
              <a:rPr lang="en-US" altLang="en-US" sz="2400" dirty="0"/>
              <a:t>	i.e., two inputs to any two links are required to yield definite motions in all the links.</a:t>
            </a:r>
          </a:p>
        </p:txBody>
      </p:sp>
      <p:pic>
        <p:nvPicPr>
          <p:cNvPr id="49157" name="Picture 8" descr="scan0074">
            <a:extLst>
              <a:ext uri="{FF2B5EF4-FFF2-40B4-BE49-F238E27FC236}">
                <a16:creationId xmlns:a16="http://schemas.microsoft.com/office/drawing/2014/main" id="{E70FC4D1-2C9C-05AF-4C67-9981EA61DC8A}"/>
              </a:ext>
            </a:extLst>
          </p:cNvPr>
          <p:cNvPicPr>
            <a:picLocks noGrp="1" noChangeAspect="1" noChangeArrowheads="1"/>
          </p:cNvPicPr>
          <p:nvPr>
            <p:ph type="body" sz="half" idx="1"/>
          </p:nvPr>
        </p:nvPicPr>
        <p:blipFill>
          <a:blip r:embed="rId2"/>
          <a:srcRect/>
          <a:stretch>
            <a:fillRect/>
          </a:stretch>
        </p:blipFill>
        <p:spPr>
          <a:xfrm>
            <a:off x="4430569" y="1219345"/>
            <a:ext cx="3636963" cy="2425700"/>
          </a:xfrm>
          <a:ln>
            <a:solidFill>
              <a:schemeClr val="accent4">
                <a:lumMod val="10000"/>
              </a:schemeClr>
            </a:solidFill>
          </a:ln>
        </p:spPr>
      </p:pic>
      <p:sp>
        <p:nvSpPr>
          <p:cNvPr id="6" name="Rectangle 2">
            <a:extLst>
              <a:ext uri="{FF2B5EF4-FFF2-40B4-BE49-F238E27FC236}">
                <a16:creationId xmlns:a16="http://schemas.microsoft.com/office/drawing/2014/main" id="{0312676B-7496-B876-8F1B-64573AE7D95B}"/>
              </a:ext>
            </a:extLst>
          </p:cNvPr>
          <p:cNvSpPr txBox="1">
            <a:spLocks noChangeArrowheads="1"/>
          </p:cNvSpPr>
          <p:nvPr/>
        </p:nvSpPr>
        <p:spPr bwMode="auto">
          <a:xfrm>
            <a:off x="1981200" y="138113"/>
            <a:ext cx="8229600" cy="785812"/>
          </a:xfrm>
          <a:prstGeom prst="rect">
            <a:avLst/>
          </a:prstGeom>
          <a:noFill/>
          <a:ln w="9525">
            <a:noFill/>
            <a:miter lim="800000"/>
            <a:headEnd/>
            <a:tailEn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4000" b="0" i="0" u="none" strike="noStrike" kern="0" cap="none" spc="0" normalizeH="0" baseline="0" noProof="0" dirty="0">
                <a:ln>
                  <a:noFill/>
                </a:ln>
                <a:solidFill>
                  <a:srgbClr val="B2B2B2"/>
                </a:solidFill>
                <a:effectLst>
                  <a:outerShdw blurRad="38100" dist="38100" dir="2700000" algn="tl">
                    <a:srgbClr val="000000"/>
                  </a:outerShdw>
                </a:effectLst>
                <a:uLnTx/>
                <a:uFillTx/>
                <a:latin typeface="Times New Roman"/>
                <a:ea typeface="+mn-ea"/>
                <a:cs typeface="Times New Roman"/>
              </a:rPr>
              <a:t>Examples - DOF</a:t>
            </a:r>
          </a:p>
        </p:txBody>
      </p:sp>
    </p:spTree>
    <p:extLst>
      <p:ext uri="{BB962C8B-B14F-4D97-AF65-F5344CB8AC3E}">
        <p14:creationId xmlns:p14="http://schemas.microsoft.com/office/powerpoint/2010/main" val="2184892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46EB9419-B77F-E461-519F-9735511EA498}"/>
              </a:ext>
            </a:extLst>
          </p:cNvPr>
          <p:cNvSpPr>
            <a:spLocks noChangeArrowheads="1"/>
          </p:cNvSpPr>
          <p:nvPr/>
        </p:nvSpPr>
        <p:spPr bwMode="auto">
          <a:xfrm>
            <a:off x="1752600" y="990601"/>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buFontTx/>
              <a:buChar char="•"/>
            </a:pPr>
            <a:endParaRPr lang="en-US" altLang="en-US">
              <a:solidFill>
                <a:srgbClr val="000000"/>
              </a:solidFill>
            </a:endParaRPr>
          </a:p>
        </p:txBody>
      </p:sp>
      <p:sp>
        <p:nvSpPr>
          <p:cNvPr id="40963" name="Rectangle 7">
            <a:extLst>
              <a:ext uri="{FF2B5EF4-FFF2-40B4-BE49-F238E27FC236}">
                <a16:creationId xmlns:a16="http://schemas.microsoft.com/office/drawing/2014/main" id="{DD12EA84-8992-427A-8D53-E62B9E31D8A9}"/>
              </a:ext>
            </a:extLst>
          </p:cNvPr>
          <p:cNvSpPr>
            <a:spLocks noGrp="1" noChangeArrowheads="1"/>
          </p:cNvSpPr>
          <p:nvPr>
            <p:ph type="body" sz="half" idx="2"/>
          </p:nvPr>
        </p:nvSpPr>
        <p:spPr bwMode="auto">
          <a:xfrm>
            <a:off x="1782764" y="3695701"/>
            <a:ext cx="8612187" cy="2200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None/>
            </a:pPr>
            <a:r>
              <a:rPr lang="en-US" altLang="en-US" sz="2400" dirty="0"/>
              <a:t>	F = 3(n-1)-2j-h</a:t>
            </a:r>
          </a:p>
          <a:p>
            <a:pPr eaLnBrk="1" hangingPunct="1">
              <a:buFont typeface="Wingdings" panose="05000000000000000000" pitchFamily="2" charset="2"/>
              <a:buNone/>
            </a:pPr>
            <a:r>
              <a:rPr lang="en-US" altLang="en-US" sz="2400" dirty="0"/>
              <a:t>	Here,  n = 4</a:t>
            </a:r>
            <a:r>
              <a:rPr lang="en-US" altLang="en-US" sz="2400"/>
              <a:t>, j </a:t>
            </a:r>
            <a:r>
              <a:rPr lang="en-US" altLang="en-US" sz="2400" dirty="0"/>
              <a:t>= 4 &amp; h = 0.</a:t>
            </a:r>
          </a:p>
          <a:p>
            <a:pPr eaLnBrk="1" hangingPunct="1"/>
            <a:endParaRPr lang="en-US" altLang="en-US" sz="2400" dirty="0"/>
          </a:p>
          <a:p>
            <a:pPr eaLnBrk="1" hangingPunct="1">
              <a:buFont typeface="Wingdings" panose="05000000000000000000" pitchFamily="2" charset="2"/>
              <a:buNone/>
            </a:pPr>
            <a:r>
              <a:rPr lang="en-US" altLang="en-US" sz="2400" dirty="0"/>
              <a:t>	F = 3(4-1)-2(4) = 1</a:t>
            </a:r>
          </a:p>
          <a:p>
            <a:pPr eaLnBrk="1" hangingPunct="1"/>
            <a:endParaRPr lang="en-US" altLang="en-US" sz="2400" dirty="0"/>
          </a:p>
          <a:p>
            <a:pPr eaLnBrk="1" hangingPunct="1">
              <a:buFont typeface="Wingdings" panose="05000000000000000000" pitchFamily="2" charset="2"/>
              <a:buNone/>
            </a:pPr>
            <a:r>
              <a:rPr lang="en-US" altLang="en-US" sz="2400" dirty="0"/>
              <a:t>	i.e., one input to any one link will result in definite motion of all the links.</a:t>
            </a:r>
          </a:p>
        </p:txBody>
      </p:sp>
      <p:pic>
        <p:nvPicPr>
          <p:cNvPr id="48134" name="Picture 8" descr="scan0034">
            <a:extLst>
              <a:ext uri="{FF2B5EF4-FFF2-40B4-BE49-F238E27FC236}">
                <a16:creationId xmlns:a16="http://schemas.microsoft.com/office/drawing/2014/main" id="{84827AEC-9924-484C-FB63-66822EFD3C04}"/>
              </a:ext>
            </a:extLst>
          </p:cNvPr>
          <p:cNvPicPr>
            <a:picLocks noGrp="1" noChangeAspect="1" noChangeArrowheads="1"/>
          </p:cNvPicPr>
          <p:nvPr>
            <p:ph type="body" sz="half" idx="1"/>
          </p:nvPr>
        </p:nvPicPr>
        <p:blipFill>
          <a:blip r:embed="rId2"/>
          <a:srcRect/>
          <a:stretch>
            <a:fillRect/>
          </a:stretch>
        </p:blipFill>
        <p:spPr>
          <a:xfrm>
            <a:off x="3775075" y="1127126"/>
            <a:ext cx="4694238" cy="2352675"/>
          </a:xfrm>
          <a:ln>
            <a:solidFill>
              <a:schemeClr val="accent4">
                <a:lumMod val="10000"/>
              </a:schemeClr>
            </a:solidFill>
          </a:ln>
        </p:spPr>
      </p:pic>
      <p:sp>
        <p:nvSpPr>
          <p:cNvPr id="7" name="Rectangle 2">
            <a:extLst>
              <a:ext uri="{FF2B5EF4-FFF2-40B4-BE49-F238E27FC236}">
                <a16:creationId xmlns:a16="http://schemas.microsoft.com/office/drawing/2014/main" id="{32D1EC63-418D-9818-99DF-F87F9F4937B2}"/>
              </a:ext>
            </a:extLst>
          </p:cNvPr>
          <p:cNvSpPr txBox="1">
            <a:spLocks noChangeArrowheads="1"/>
          </p:cNvSpPr>
          <p:nvPr/>
        </p:nvSpPr>
        <p:spPr bwMode="auto">
          <a:xfrm>
            <a:off x="1981200" y="138113"/>
            <a:ext cx="8229600" cy="785812"/>
          </a:xfrm>
          <a:prstGeom prst="rect">
            <a:avLst/>
          </a:prstGeom>
          <a:noFill/>
          <a:ln w="9525">
            <a:noFill/>
            <a:miter lim="800000"/>
            <a:headEnd/>
            <a:tailEnd/>
          </a:ln>
          <a:effectLst/>
        </p:spPr>
        <p:txBody>
          <a:bodyPr anchor="ctr"/>
          <a:lstStyle/>
          <a:p>
            <a:pPr algn="ctr" fontAlgn="base">
              <a:spcBef>
                <a:spcPct val="0"/>
              </a:spcBef>
              <a:spcAft>
                <a:spcPct val="0"/>
              </a:spcAft>
              <a:defRPr/>
            </a:pPr>
            <a:r>
              <a:rPr lang="en-GB" sz="4000" kern="0" dirty="0">
                <a:solidFill>
                  <a:srgbClr val="B2B2B2"/>
                </a:solidFill>
                <a:effectLst>
                  <a:outerShdw blurRad="38100" dist="38100" dir="2700000" algn="tl">
                    <a:srgbClr val="000000"/>
                  </a:outerShdw>
                </a:effectLst>
                <a:latin typeface="Times New Roman"/>
                <a:cs typeface="Times New Roman"/>
              </a:rPr>
              <a:t>Examples - DOF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E2E43648-4A96-74F0-1DF4-B98008323107}"/>
              </a:ext>
            </a:extLst>
          </p:cNvPr>
          <p:cNvSpPr>
            <a:spLocks noGrp="1" noChangeArrowheads="1"/>
          </p:cNvSpPr>
          <p:nvPr>
            <p:ph type="title"/>
          </p:nvPr>
        </p:nvSpPr>
        <p:spPr bwMode="auto">
          <a:xfrm>
            <a:off x="1768475" y="195263"/>
            <a:ext cx="8686800" cy="62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sz="4000" b="1">
                <a:solidFill>
                  <a:schemeClr val="tx1"/>
                </a:solidFill>
              </a:rPr>
              <a:t>Some Common Types of Mechanisms</a:t>
            </a:r>
          </a:p>
        </p:txBody>
      </p:sp>
      <p:sp>
        <p:nvSpPr>
          <p:cNvPr id="25603" name="Rectangle 4">
            <a:extLst>
              <a:ext uri="{FF2B5EF4-FFF2-40B4-BE49-F238E27FC236}">
                <a16:creationId xmlns:a16="http://schemas.microsoft.com/office/drawing/2014/main" id="{E71B719D-648A-C28D-C79C-D7256F9E3251}"/>
              </a:ext>
            </a:extLst>
          </p:cNvPr>
          <p:cNvSpPr>
            <a:spLocks noGrp="1" noChangeArrowheads="1"/>
          </p:cNvSpPr>
          <p:nvPr>
            <p:ph type="body" idx="1"/>
          </p:nvPr>
        </p:nvSpPr>
        <p:spPr bwMode="auto">
          <a:xfrm>
            <a:off x="1298576" y="1071563"/>
            <a:ext cx="4086225" cy="5340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eaLnBrk="1" hangingPunct="1">
              <a:lnSpc>
                <a:spcPct val="80000"/>
              </a:lnSpc>
            </a:pPr>
            <a:r>
              <a:rPr lang="en-GB" altLang="en-US" sz="1800"/>
              <a:t>4-bar mechanism</a:t>
            </a:r>
          </a:p>
          <a:p>
            <a:pPr lvl="1" eaLnBrk="1" hangingPunct="1">
              <a:lnSpc>
                <a:spcPct val="80000"/>
              </a:lnSpc>
            </a:pPr>
            <a:endParaRPr lang="en-GB" altLang="en-US" sz="1800">
              <a:solidFill>
                <a:srgbClr val="6CD800"/>
              </a:solidFill>
            </a:endParaRPr>
          </a:p>
          <a:p>
            <a:pPr lvl="1" eaLnBrk="1" hangingPunct="1">
              <a:lnSpc>
                <a:spcPct val="80000"/>
              </a:lnSpc>
            </a:pPr>
            <a:endParaRPr lang="en-GB" altLang="en-US" sz="1800">
              <a:solidFill>
                <a:srgbClr val="6CD800"/>
              </a:solidFill>
            </a:endParaRPr>
          </a:p>
          <a:p>
            <a:pPr lvl="1" eaLnBrk="1" hangingPunct="1">
              <a:lnSpc>
                <a:spcPct val="80000"/>
              </a:lnSpc>
            </a:pPr>
            <a:endParaRPr lang="en-GB" altLang="en-US" sz="1800">
              <a:solidFill>
                <a:srgbClr val="6CD800"/>
              </a:solidFill>
            </a:endParaRPr>
          </a:p>
          <a:p>
            <a:pPr lvl="1" eaLnBrk="1" hangingPunct="1">
              <a:lnSpc>
                <a:spcPct val="80000"/>
              </a:lnSpc>
            </a:pPr>
            <a:r>
              <a:rPr lang="en-GB" altLang="en-US" sz="1800"/>
              <a:t>5-bar &amp; 6-bar mechanisms</a:t>
            </a:r>
          </a:p>
          <a:p>
            <a:pPr lvl="1" eaLnBrk="1" hangingPunct="1">
              <a:lnSpc>
                <a:spcPct val="80000"/>
              </a:lnSpc>
            </a:pPr>
            <a:endParaRPr lang="en-GB" altLang="en-US" sz="1400">
              <a:solidFill>
                <a:srgbClr val="6CD800"/>
              </a:solidFill>
            </a:endParaRPr>
          </a:p>
          <a:p>
            <a:pPr lvl="1" eaLnBrk="1" hangingPunct="1">
              <a:lnSpc>
                <a:spcPct val="80000"/>
              </a:lnSpc>
            </a:pPr>
            <a:endParaRPr lang="en-GB" altLang="en-US" sz="1400">
              <a:solidFill>
                <a:srgbClr val="6CD800"/>
              </a:solidFill>
            </a:endParaRPr>
          </a:p>
          <a:p>
            <a:pPr lvl="1" eaLnBrk="1" hangingPunct="1">
              <a:lnSpc>
                <a:spcPct val="80000"/>
              </a:lnSpc>
            </a:pPr>
            <a:endParaRPr lang="en-GB" altLang="en-US" sz="1400">
              <a:solidFill>
                <a:srgbClr val="6CD800"/>
              </a:solidFill>
            </a:endParaRPr>
          </a:p>
          <a:p>
            <a:pPr lvl="1" eaLnBrk="1" hangingPunct="1">
              <a:lnSpc>
                <a:spcPct val="80000"/>
              </a:lnSpc>
            </a:pPr>
            <a:r>
              <a:rPr lang="en-GB" altLang="en-US" sz="1800"/>
              <a:t>Slider-crank mechanism</a:t>
            </a:r>
            <a:endParaRPr lang="en-GB" altLang="en-US" sz="1600"/>
          </a:p>
          <a:p>
            <a:pPr lvl="1" eaLnBrk="1" hangingPunct="1">
              <a:lnSpc>
                <a:spcPct val="80000"/>
              </a:lnSpc>
            </a:pPr>
            <a:endParaRPr lang="en-GB" altLang="en-US" sz="1600">
              <a:solidFill>
                <a:srgbClr val="6CD800"/>
              </a:solidFill>
            </a:endParaRPr>
          </a:p>
          <a:p>
            <a:pPr lvl="1" eaLnBrk="1" hangingPunct="1">
              <a:lnSpc>
                <a:spcPct val="80000"/>
              </a:lnSpc>
            </a:pPr>
            <a:endParaRPr lang="en-GB" altLang="en-US" sz="1600">
              <a:solidFill>
                <a:srgbClr val="6CD800"/>
              </a:solidFill>
            </a:endParaRPr>
          </a:p>
          <a:p>
            <a:pPr lvl="1" eaLnBrk="1" hangingPunct="1">
              <a:lnSpc>
                <a:spcPct val="80000"/>
              </a:lnSpc>
            </a:pPr>
            <a:endParaRPr lang="en-GB" altLang="en-US" sz="1600">
              <a:solidFill>
                <a:srgbClr val="6CD800"/>
              </a:solidFill>
            </a:endParaRPr>
          </a:p>
          <a:p>
            <a:pPr lvl="1" eaLnBrk="1" hangingPunct="1">
              <a:lnSpc>
                <a:spcPct val="80000"/>
              </a:lnSpc>
            </a:pPr>
            <a:r>
              <a:rPr lang="en-GB" altLang="en-US" sz="1800"/>
              <a:t>Cam-follower mechanism</a:t>
            </a:r>
          </a:p>
          <a:p>
            <a:pPr lvl="1" eaLnBrk="1" hangingPunct="1">
              <a:lnSpc>
                <a:spcPct val="80000"/>
              </a:lnSpc>
            </a:pPr>
            <a:endParaRPr lang="en-GB" altLang="en-US" sz="1400">
              <a:solidFill>
                <a:srgbClr val="6CD800"/>
              </a:solidFill>
            </a:endParaRPr>
          </a:p>
          <a:p>
            <a:pPr lvl="1" eaLnBrk="1" hangingPunct="1">
              <a:lnSpc>
                <a:spcPct val="80000"/>
              </a:lnSpc>
            </a:pPr>
            <a:endParaRPr lang="en-GB" altLang="en-US" sz="1400">
              <a:solidFill>
                <a:srgbClr val="6CD800"/>
              </a:solidFill>
            </a:endParaRPr>
          </a:p>
          <a:p>
            <a:pPr lvl="1" eaLnBrk="1" hangingPunct="1">
              <a:lnSpc>
                <a:spcPct val="80000"/>
              </a:lnSpc>
            </a:pPr>
            <a:endParaRPr lang="en-GB" altLang="en-US" sz="1400">
              <a:solidFill>
                <a:srgbClr val="6CD800"/>
              </a:solidFill>
            </a:endParaRPr>
          </a:p>
          <a:p>
            <a:pPr lvl="1" eaLnBrk="1" hangingPunct="1">
              <a:lnSpc>
                <a:spcPct val="80000"/>
              </a:lnSpc>
            </a:pPr>
            <a:endParaRPr lang="en-GB" altLang="en-US" sz="1400">
              <a:solidFill>
                <a:srgbClr val="6CD800"/>
              </a:solidFill>
            </a:endParaRPr>
          </a:p>
          <a:p>
            <a:pPr lvl="1" eaLnBrk="1" hangingPunct="1">
              <a:lnSpc>
                <a:spcPct val="80000"/>
              </a:lnSpc>
            </a:pPr>
            <a:r>
              <a:rPr lang="en-GB" altLang="en-US" sz="1800"/>
              <a:t>Gear Trains mechanism</a:t>
            </a:r>
          </a:p>
          <a:p>
            <a:pPr lvl="1" eaLnBrk="1" hangingPunct="1">
              <a:lnSpc>
                <a:spcPct val="80000"/>
              </a:lnSpc>
            </a:pPr>
            <a:endParaRPr lang="en-GB" altLang="en-US" sz="1800">
              <a:solidFill>
                <a:srgbClr val="6CD800"/>
              </a:solidFill>
            </a:endParaRPr>
          </a:p>
          <a:p>
            <a:pPr lvl="1" eaLnBrk="1" hangingPunct="1">
              <a:lnSpc>
                <a:spcPct val="80000"/>
              </a:lnSpc>
            </a:pPr>
            <a:r>
              <a:rPr lang="en-GB" altLang="en-US" sz="1800"/>
              <a:t>Etc….</a:t>
            </a:r>
          </a:p>
        </p:txBody>
      </p:sp>
      <p:sp>
        <p:nvSpPr>
          <p:cNvPr id="25604" name="Rectangle 6">
            <a:extLst>
              <a:ext uri="{FF2B5EF4-FFF2-40B4-BE49-F238E27FC236}">
                <a16:creationId xmlns:a16="http://schemas.microsoft.com/office/drawing/2014/main" id="{398F3DCF-B598-5F9B-3052-E0BD86BB5A3E}"/>
              </a:ext>
            </a:extLst>
          </p:cNvPr>
          <p:cNvSpPr>
            <a:spLocks noChangeArrowheads="1"/>
          </p:cNvSpPr>
          <p:nvPr/>
        </p:nvSpPr>
        <p:spPr bwMode="auto">
          <a:xfrm>
            <a:off x="7281864" y="3570289"/>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000000"/>
                </a:solidFill>
              </a:rPr>
              <a:t>Figure.</a:t>
            </a:r>
            <a:r>
              <a:rPr lang="en-US" altLang="en-US" sz="1400" b="1">
                <a:solidFill>
                  <a:srgbClr val="000000"/>
                </a:solidFill>
                <a:latin typeface="Arial" panose="020B0604020202020204" pitchFamily="34" charset="0"/>
              </a:rPr>
              <a:t> </a:t>
            </a:r>
            <a:r>
              <a:rPr lang="en-US" altLang="en-US" sz="1400">
                <a:solidFill>
                  <a:srgbClr val="000000"/>
                </a:solidFill>
              </a:rPr>
              <a:t>(a) Slider crank mechanism.</a:t>
            </a:r>
          </a:p>
          <a:p>
            <a:pPr fontAlgn="base">
              <a:spcBef>
                <a:spcPct val="0"/>
              </a:spcBef>
              <a:spcAft>
                <a:spcPct val="0"/>
              </a:spcAft>
            </a:pPr>
            <a:r>
              <a:rPr lang="en-US" altLang="en-US" sz="1400">
                <a:solidFill>
                  <a:srgbClr val="000000"/>
                </a:solidFill>
              </a:rPr>
              <a:t>(b) Skeleton representation</a:t>
            </a:r>
            <a:r>
              <a:rPr lang="en-US" altLang="en-US" sz="1400">
                <a:solidFill>
                  <a:srgbClr val="FFFF00"/>
                </a:solidFill>
              </a:rPr>
              <a:t>.</a:t>
            </a:r>
          </a:p>
        </p:txBody>
      </p:sp>
      <p:grpSp>
        <p:nvGrpSpPr>
          <p:cNvPr id="25605" name="Group 17">
            <a:extLst>
              <a:ext uri="{FF2B5EF4-FFF2-40B4-BE49-F238E27FC236}">
                <a16:creationId xmlns:a16="http://schemas.microsoft.com/office/drawing/2014/main" id="{C19F1E8F-B889-2F85-3347-3871BAC6A8BF}"/>
              </a:ext>
            </a:extLst>
          </p:cNvPr>
          <p:cNvGrpSpPr>
            <a:grpSpLocks/>
          </p:cNvGrpSpPr>
          <p:nvPr/>
        </p:nvGrpSpPr>
        <p:grpSpPr bwMode="auto">
          <a:xfrm>
            <a:off x="5735638" y="2427288"/>
            <a:ext cx="1581150" cy="1816100"/>
            <a:chOff x="3246" y="1684"/>
            <a:chExt cx="1308" cy="1510"/>
          </a:xfrm>
        </p:grpSpPr>
        <p:sp>
          <p:nvSpPr>
            <p:cNvPr id="25621" name="Rectangle 2">
              <a:extLst>
                <a:ext uri="{FF2B5EF4-FFF2-40B4-BE49-F238E27FC236}">
                  <a16:creationId xmlns:a16="http://schemas.microsoft.com/office/drawing/2014/main" id="{4926EA8D-B016-C731-BCAF-55029D5F8B79}"/>
                </a:ext>
              </a:extLst>
            </p:cNvPr>
            <p:cNvSpPr>
              <a:spLocks noChangeArrowheads="1"/>
            </p:cNvSpPr>
            <p:nvPr/>
          </p:nvSpPr>
          <p:spPr bwMode="auto">
            <a:xfrm>
              <a:off x="3246" y="1684"/>
              <a:ext cx="1308" cy="151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endParaRPr lang="en-US" altLang="en-US">
                <a:solidFill>
                  <a:srgbClr val="000000"/>
                </a:solidFill>
              </a:endParaRPr>
            </a:p>
          </p:txBody>
        </p:sp>
        <p:pic>
          <p:nvPicPr>
            <p:cNvPr id="25622" name="Picture 5" descr="cleg42046_0106">
              <a:extLst>
                <a:ext uri="{FF2B5EF4-FFF2-40B4-BE49-F238E27FC236}">
                  <a16:creationId xmlns:a16="http://schemas.microsoft.com/office/drawing/2014/main" id="{AA95E3C7-93D4-A823-9E47-EE1B955EC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 y="1732"/>
              <a:ext cx="1209"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Text Box 7">
              <a:extLst>
                <a:ext uri="{FF2B5EF4-FFF2-40B4-BE49-F238E27FC236}">
                  <a16:creationId xmlns:a16="http://schemas.microsoft.com/office/drawing/2014/main" id="{6797B40E-4DB3-3F44-0038-9C2A951C5BFB}"/>
                </a:ext>
              </a:extLst>
            </p:cNvPr>
            <p:cNvSpPr txBox="1">
              <a:spLocks noChangeArrowheads="1"/>
            </p:cNvSpPr>
            <p:nvPr/>
          </p:nvSpPr>
          <p:spPr bwMode="auto">
            <a:xfrm>
              <a:off x="3865" y="1725"/>
              <a:ext cx="48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slider</a:t>
              </a:r>
            </a:p>
          </p:txBody>
        </p:sp>
        <p:sp>
          <p:nvSpPr>
            <p:cNvPr id="25624" name="Text Box 8">
              <a:extLst>
                <a:ext uri="{FF2B5EF4-FFF2-40B4-BE49-F238E27FC236}">
                  <a16:creationId xmlns:a16="http://schemas.microsoft.com/office/drawing/2014/main" id="{A9698D8F-E1CF-789B-A0AB-FA19F2C412F6}"/>
                </a:ext>
              </a:extLst>
            </p:cNvPr>
            <p:cNvSpPr txBox="1">
              <a:spLocks noChangeArrowheads="1"/>
            </p:cNvSpPr>
            <p:nvPr/>
          </p:nvSpPr>
          <p:spPr bwMode="auto">
            <a:xfrm>
              <a:off x="3851" y="2917"/>
              <a:ext cx="48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crank</a:t>
              </a:r>
            </a:p>
          </p:txBody>
        </p:sp>
        <p:sp>
          <p:nvSpPr>
            <p:cNvPr id="25625" name="Line 9">
              <a:extLst>
                <a:ext uri="{FF2B5EF4-FFF2-40B4-BE49-F238E27FC236}">
                  <a16:creationId xmlns:a16="http://schemas.microsoft.com/office/drawing/2014/main" id="{068E846D-FB1C-1195-6176-6596B81070A0}"/>
                </a:ext>
              </a:extLst>
            </p:cNvPr>
            <p:cNvSpPr>
              <a:spLocks noChangeShapeType="1"/>
            </p:cNvSpPr>
            <p:nvPr/>
          </p:nvSpPr>
          <p:spPr bwMode="auto">
            <a:xfrm flipH="1">
              <a:off x="3698" y="1906"/>
              <a:ext cx="333" cy="323"/>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26" name="Line 10">
              <a:extLst>
                <a:ext uri="{FF2B5EF4-FFF2-40B4-BE49-F238E27FC236}">
                  <a16:creationId xmlns:a16="http://schemas.microsoft.com/office/drawing/2014/main" id="{DD7D8D51-B0D0-0F1F-976C-CF568C1FAACD}"/>
                </a:ext>
              </a:extLst>
            </p:cNvPr>
            <p:cNvSpPr>
              <a:spLocks noChangeShapeType="1"/>
            </p:cNvSpPr>
            <p:nvPr/>
          </p:nvSpPr>
          <p:spPr bwMode="auto">
            <a:xfrm>
              <a:off x="4037" y="1906"/>
              <a:ext cx="203" cy="261"/>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27" name="Line 11">
              <a:extLst>
                <a:ext uri="{FF2B5EF4-FFF2-40B4-BE49-F238E27FC236}">
                  <a16:creationId xmlns:a16="http://schemas.microsoft.com/office/drawing/2014/main" id="{5C3B7969-6073-05EA-1021-F324A3962D42}"/>
                </a:ext>
              </a:extLst>
            </p:cNvPr>
            <p:cNvSpPr>
              <a:spLocks noChangeShapeType="1"/>
            </p:cNvSpPr>
            <p:nvPr/>
          </p:nvSpPr>
          <p:spPr bwMode="auto">
            <a:xfrm flipH="1" flipV="1">
              <a:off x="3666" y="2879"/>
              <a:ext cx="362" cy="83"/>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28" name="Line 12">
              <a:extLst>
                <a:ext uri="{FF2B5EF4-FFF2-40B4-BE49-F238E27FC236}">
                  <a16:creationId xmlns:a16="http://schemas.microsoft.com/office/drawing/2014/main" id="{4CD445A4-0964-26C2-6023-A996E0890B87}"/>
                </a:ext>
              </a:extLst>
            </p:cNvPr>
            <p:cNvSpPr>
              <a:spLocks noChangeShapeType="1"/>
            </p:cNvSpPr>
            <p:nvPr/>
          </p:nvSpPr>
          <p:spPr bwMode="auto">
            <a:xfrm flipV="1">
              <a:off x="4033" y="2762"/>
              <a:ext cx="152" cy="199"/>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grpSp>
      <p:pic>
        <p:nvPicPr>
          <p:cNvPr id="25606" name="Picture 13" descr="cleg42046_0108a">
            <a:extLst>
              <a:ext uri="{FF2B5EF4-FFF2-40B4-BE49-F238E27FC236}">
                <a16:creationId xmlns:a16="http://schemas.microsoft.com/office/drawing/2014/main" id="{AF0C4A21-81F2-B01F-94F9-BB16E6C3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966788"/>
            <a:ext cx="113188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5" descr="cleg42046_0107">
            <a:extLst>
              <a:ext uri="{FF2B5EF4-FFF2-40B4-BE49-F238E27FC236}">
                <a16:creationId xmlns:a16="http://schemas.microsoft.com/office/drawing/2014/main" id="{1565CE07-2159-8744-13E5-2E650C6A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1570039"/>
            <a:ext cx="24495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16">
            <a:extLst>
              <a:ext uri="{FF2B5EF4-FFF2-40B4-BE49-F238E27FC236}">
                <a16:creationId xmlns:a16="http://schemas.microsoft.com/office/drawing/2014/main" id="{483B14A6-56D6-AB3A-65A9-A939A64029D1}"/>
              </a:ext>
            </a:extLst>
          </p:cNvPr>
          <p:cNvSpPr>
            <a:spLocks noChangeArrowheads="1"/>
          </p:cNvSpPr>
          <p:nvPr/>
        </p:nvSpPr>
        <p:spPr bwMode="auto">
          <a:xfrm>
            <a:off x="8137526" y="2535239"/>
            <a:ext cx="207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000000"/>
                </a:solidFill>
              </a:rPr>
              <a:t>Figure.</a:t>
            </a:r>
            <a:r>
              <a:rPr lang="en-US" altLang="en-US" sz="1400" b="1">
                <a:solidFill>
                  <a:srgbClr val="000000"/>
                </a:solidFill>
                <a:latin typeface="Arial" panose="020B0604020202020204" pitchFamily="34" charset="0"/>
              </a:rPr>
              <a:t> </a:t>
            </a:r>
            <a:r>
              <a:rPr lang="en-US" altLang="en-US" sz="1400">
                <a:solidFill>
                  <a:srgbClr val="000000"/>
                </a:solidFill>
              </a:rPr>
              <a:t>Slider crank mechanism with offset.</a:t>
            </a:r>
          </a:p>
        </p:txBody>
      </p:sp>
      <p:pic>
        <p:nvPicPr>
          <p:cNvPr id="25609" name="Picture 20">
            <a:extLst>
              <a:ext uri="{FF2B5EF4-FFF2-40B4-BE49-F238E27FC236}">
                <a16:creationId xmlns:a16="http://schemas.microsoft.com/office/drawing/2014/main" id="{2C64EF46-4E57-E1A9-B234-48BE07C7D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1" y="5181600"/>
            <a:ext cx="17002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Rectangle 24">
            <a:extLst>
              <a:ext uri="{FF2B5EF4-FFF2-40B4-BE49-F238E27FC236}">
                <a16:creationId xmlns:a16="http://schemas.microsoft.com/office/drawing/2014/main" id="{E5868F77-444F-660A-DF74-4C984940DF20}"/>
              </a:ext>
            </a:extLst>
          </p:cNvPr>
          <p:cNvSpPr>
            <a:spLocks noChangeArrowheads="1"/>
          </p:cNvSpPr>
          <p:nvPr/>
        </p:nvSpPr>
        <p:spPr bwMode="auto">
          <a:xfrm>
            <a:off x="3581400" y="58674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000000"/>
                </a:solidFill>
              </a:rPr>
              <a:t>Figure.</a:t>
            </a:r>
            <a:r>
              <a:rPr lang="en-US" altLang="en-US" sz="1400" b="1">
                <a:solidFill>
                  <a:srgbClr val="000000"/>
                </a:solidFill>
                <a:latin typeface="Arial" panose="020B0604020202020204" pitchFamily="34" charset="0"/>
              </a:rPr>
              <a:t> </a:t>
            </a:r>
            <a:r>
              <a:rPr lang="en-US" altLang="en-US" sz="1400">
                <a:solidFill>
                  <a:srgbClr val="000000"/>
                </a:solidFill>
              </a:rPr>
              <a:t>Gear train.</a:t>
            </a:r>
          </a:p>
        </p:txBody>
      </p:sp>
      <p:sp>
        <p:nvSpPr>
          <p:cNvPr id="25611" name="Line 25">
            <a:extLst>
              <a:ext uri="{FF2B5EF4-FFF2-40B4-BE49-F238E27FC236}">
                <a16:creationId xmlns:a16="http://schemas.microsoft.com/office/drawing/2014/main" id="{79FC9A9D-9F25-7CF5-A218-740AB3BFD71D}"/>
              </a:ext>
            </a:extLst>
          </p:cNvPr>
          <p:cNvSpPr>
            <a:spLocks noChangeShapeType="1"/>
          </p:cNvSpPr>
          <p:nvPr/>
        </p:nvSpPr>
        <p:spPr bwMode="auto">
          <a:xfrm>
            <a:off x="4224339" y="1323976"/>
            <a:ext cx="1011237" cy="18256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12" name="Line 26">
            <a:extLst>
              <a:ext uri="{FF2B5EF4-FFF2-40B4-BE49-F238E27FC236}">
                <a16:creationId xmlns:a16="http://schemas.microsoft.com/office/drawing/2014/main" id="{99283CB8-2447-E48A-394E-F1AA68287537}"/>
              </a:ext>
            </a:extLst>
          </p:cNvPr>
          <p:cNvSpPr>
            <a:spLocks noChangeShapeType="1"/>
          </p:cNvSpPr>
          <p:nvPr/>
        </p:nvSpPr>
        <p:spPr bwMode="auto">
          <a:xfrm>
            <a:off x="4673600" y="3322638"/>
            <a:ext cx="965200" cy="10636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13" name="Line 27">
            <a:extLst>
              <a:ext uri="{FF2B5EF4-FFF2-40B4-BE49-F238E27FC236}">
                <a16:creationId xmlns:a16="http://schemas.microsoft.com/office/drawing/2014/main" id="{48F73B28-DE88-1F82-29AB-6B52E95D27FD}"/>
              </a:ext>
            </a:extLst>
          </p:cNvPr>
          <p:cNvSpPr>
            <a:spLocks noChangeShapeType="1"/>
          </p:cNvSpPr>
          <p:nvPr/>
        </p:nvSpPr>
        <p:spPr bwMode="auto">
          <a:xfrm>
            <a:off x="4660901" y="5437188"/>
            <a:ext cx="746125" cy="43021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pic>
        <p:nvPicPr>
          <p:cNvPr id="801820" name="Picture 28" descr="Cam with Translating Follower animation">
            <a:extLst>
              <a:ext uri="{FF2B5EF4-FFF2-40B4-BE49-F238E27FC236}">
                <a16:creationId xmlns:a16="http://schemas.microsoft.com/office/drawing/2014/main" id="{567CB076-4B14-99CA-B878-9F38E474C29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446964" y="4343401"/>
            <a:ext cx="1468437"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5" name="Line 29">
            <a:extLst>
              <a:ext uri="{FF2B5EF4-FFF2-40B4-BE49-F238E27FC236}">
                <a16:creationId xmlns:a16="http://schemas.microsoft.com/office/drawing/2014/main" id="{01A76DF3-8E49-CF13-15E1-6845942B7370}"/>
              </a:ext>
            </a:extLst>
          </p:cNvPr>
          <p:cNvSpPr>
            <a:spLocks noChangeShapeType="1"/>
          </p:cNvSpPr>
          <p:nvPr/>
        </p:nvSpPr>
        <p:spPr bwMode="auto">
          <a:xfrm>
            <a:off x="4735514" y="4332288"/>
            <a:ext cx="1817687" cy="46831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16" name="Text Box 30">
            <a:extLst>
              <a:ext uri="{FF2B5EF4-FFF2-40B4-BE49-F238E27FC236}">
                <a16:creationId xmlns:a16="http://schemas.microsoft.com/office/drawing/2014/main" id="{6B7502B4-E44F-9457-7722-AC8D99E7B638}"/>
              </a:ext>
            </a:extLst>
          </p:cNvPr>
          <p:cNvSpPr txBox="1">
            <a:spLocks noChangeArrowheads="1"/>
          </p:cNvSpPr>
          <p:nvPr/>
        </p:nvSpPr>
        <p:spPr bwMode="auto">
          <a:xfrm>
            <a:off x="9525000" y="5334000"/>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Cam Disk</a:t>
            </a:r>
          </a:p>
        </p:txBody>
      </p:sp>
      <p:sp>
        <p:nvSpPr>
          <p:cNvPr id="25617" name="Text Box 31">
            <a:extLst>
              <a:ext uri="{FF2B5EF4-FFF2-40B4-BE49-F238E27FC236}">
                <a16:creationId xmlns:a16="http://schemas.microsoft.com/office/drawing/2014/main" id="{70229EEF-4C43-BB34-BEE8-9AC10D689919}"/>
              </a:ext>
            </a:extLst>
          </p:cNvPr>
          <p:cNvSpPr txBox="1">
            <a:spLocks noChangeArrowheads="1"/>
          </p:cNvSpPr>
          <p:nvPr/>
        </p:nvSpPr>
        <p:spPr bwMode="auto">
          <a:xfrm>
            <a:off x="9525000" y="4648200"/>
            <a:ext cx="825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Follower</a:t>
            </a:r>
          </a:p>
        </p:txBody>
      </p:sp>
      <p:sp>
        <p:nvSpPr>
          <p:cNvPr id="25618" name="Line 32">
            <a:extLst>
              <a:ext uri="{FF2B5EF4-FFF2-40B4-BE49-F238E27FC236}">
                <a16:creationId xmlns:a16="http://schemas.microsoft.com/office/drawing/2014/main" id="{D0D69A5B-444E-82AE-414C-B6E392EEB137}"/>
              </a:ext>
            </a:extLst>
          </p:cNvPr>
          <p:cNvSpPr>
            <a:spLocks noChangeShapeType="1"/>
          </p:cNvSpPr>
          <p:nvPr/>
        </p:nvSpPr>
        <p:spPr bwMode="auto">
          <a:xfrm flipH="1">
            <a:off x="8077200" y="5486400"/>
            <a:ext cx="1447800" cy="1524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19" name="Line 33">
            <a:extLst>
              <a:ext uri="{FF2B5EF4-FFF2-40B4-BE49-F238E27FC236}">
                <a16:creationId xmlns:a16="http://schemas.microsoft.com/office/drawing/2014/main" id="{46FE4A71-AD96-AF40-601E-850C562F92A7}"/>
              </a:ext>
            </a:extLst>
          </p:cNvPr>
          <p:cNvSpPr>
            <a:spLocks noChangeShapeType="1"/>
          </p:cNvSpPr>
          <p:nvPr/>
        </p:nvSpPr>
        <p:spPr bwMode="auto">
          <a:xfrm flipH="1">
            <a:off x="7924800" y="4800600"/>
            <a:ext cx="1600200" cy="3048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5620" name="Line 34">
            <a:extLst>
              <a:ext uri="{FF2B5EF4-FFF2-40B4-BE49-F238E27FC236}">
                <a16:creationId xmlns:a16="http://schemas.microsoft.com/office/drawing/2014/main" id="{1DFADEDF-8505-A07C-7566-36ED5C800AFA}"/>
              </a:ext>
            </a:extLst>
          </p:cNvPr>
          <p:cNvSpPr>
            <a:spLocks noChangeShapeType="1"/>
          </p:cNvSpPr>
          <p:nvPr/>
        </p:nvSpPr>
        <p:spPr bwMode="auto">
          <a:xfrm flipV="1">
            <a:off x="7453314" y="2490788"/>
            <a:ext cx="623887" cy="78581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01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43057-467B-BD72-60ED-347574575CC5}"/>
              </a:ext>
            </a:extLst>
          </p:cNvPr>
          <p:cNvSpPr txBox="1"/>
          <p:nvPr/>
        </p:nvSpPr>
        <p:spPr>
          <a:xfrm>
            <a:off x="2660073" y="0"/>
            <a:ext cx="6096000" cy="584775"/>
          </a:xfrm>
          <a:prstGeom prst="rect">
            <a:avLst/>
          </a:prstGeom>
          <a:noFill/>
        </p:spPr>
        <p:txBody>
          <a:bodyPr wrap="square">
            <a:spAutoFit/>
          </a:bodyPr>
          <a:lstStyle/>
          <a:p>
            <a:r>
              <a:rPr lang="en-IN" sz="3200" b="1" dirty="0">
                <a:solidFill>
                  <a:srgbClr val="00B0F0"/>
                </a:solidFill>
              </a:rPr>
              <a:t>Four-Bar Mechanism</a:t>
            </a:r>
            <a:endParaRPr lang="en-IN" sz="3200" dirty="0">
              <a:solidFill>
                <a:srgbClr val="00B0F0"/>
              </a:solidFill>
            </a:endParaRPr>
          </a:p>
        </p:txBody>
      </p:sp>
      <p:sp>
        <p:nvSpPr>
          <p:cNvPr id="7" name="TextBox 6">
            <a:extLst>
              <a:ext uri="{FF2B5EF4-FFF2-40B4-BE49-F238E27FC236}">
                <a16:creationId xmlns:a16="http://schemas.microsoft.com/office/drawing/2014/main" id="{A11D9BC4-709F-5AA3-B1FF-53AD41ABFD7A}"/>
              </a:ext>
            </a:extLst>
          </p:cNvPr>
          <p:cNvSpPr txBox="1"/>
          <p:nvPr/>
        </p:nvSpPr>
        <p:spPr>
          <a:xfrm>
            <a:off x="0" y="628212"/>
            <a:ext cx="11905673" cy="830997"/>
          </a:xfrm>
          <a:prstGeom prst="rect">
            <a:avLst/>
          </a:prstGeom>
          <a:noFill/>
        </p:spPr>
        <p:txBody>
          <a:bodyPr wrap="square">
            <a:spAutoFit/>
          </a:bodyPr>
          <a:lstStyle/>
          <a:p>
            <a:pPr algn="just"/>
            <a:r>
              <a:rPr lang="en-US" sz="2400" dirty="0"/>
              <a:t>A </a:t>
            </a:r>
            <a:r>
              <a:rPr lang="en-US" sz="2400" b="1" dirty="0">
                <a:solidFill>
                  <a:srgbClr val="C00000"/>
                </a:solidFill>
              </a:rPr>
              <a:t>four-bar mechanism</a:t>
            </a:r>
            <a:r>
              <a:rPr lang="en-US" sz="2400" dirty="0">
                <a:solidFill>
                  <a:srgbClr val="C00000"/>
                </a:solidFill>
              </a:rPr>
              <a:t> </a:t>
            </a:r>
            <a:r>
              <a:rPr lang="en-US" sz="2400" dirty="0"/>
              <a:t>is a type of </a:t>
            </a:r>
            <a:r>
              <a:rPr lang="en-US" sz="2400" dirty="0">
                <a:solidFill>
                  <a:srgbClr val="C00000"/>
                </a:solidFill>
              </a:rPr>
              <a:t>planar linkage consisting of four links connected in a closed loop. </a:t>
            </a:r>
            <a:r>
              <a:rPr lang="en-US" sz="2400" dirty="0"/>
              <a:t>It is one of the most studied and commonly used mechanisms in mechanical design. </a:t>
            </a:r>
            <a:endParaRPr lang="en-IN" sz="2400" dirty="0"/>
          </a:p>
        </p:txBody>
      </p:sp>
      <p:pic>
        <p:nvPicPr>
          <p:cNvPr id="9" name="Picture 8">
            <a:extLst>
              <a:ext uri="{FF2B5EF4-FFF2-40B4-BE49-F238E27FC236}">
                <a16:creationId xmlns:a16="http://schemas.microsoft.com/office/drawing/2014/main" id="{5C10A58F-5274-1DAD-E41D-A48BEBBE95D7}"/>
              </a:ext>
            </a:extLst>
          </p:cNvPr>
          <p:cNvPicPr>
            <a:picLocks noChangeAspect="1"/>
          </p:cNvPicPr>
          <p:nvPr/>
        </p:nvPicPr>
        <p:blipFill>
          <a:blip r:embed="rId2"/>
          <a:stretch>
            <a:fillRect/>
          </a:stretch>
        </p:blipFill>
        <p:spPr>
          <a:xfrm>
            <a:off x="8373124" y="4621387"/>
            <a:ext cx="3181566" cy="2169915"/>
          </a:xfrm>
          <a:prstGeom prst="rect">
            <a:avLst/>
          </a:prstGeom>
        </p:spPr>
      </p:pic>
      <p:sp>
        <p:nvSpPr>
          <p:cNvPr id="11" name="TextBox 10">
            <a:extLst>
              <a:ext uri="{FF2B5EF4-FFF2-40B4-BE49-F238E27FC236}">
                <a16:creationId xmlns:a16="http://schemas.microsoft.com/office/drawing/2014/main" id="{63B439C8-21DD-C19F-0249-F87740E02D5A}"/>
              </a:ext>
            </a:extLst>
          </p:cNvPr>
          <p:cNvSpPr txBox="1"/>
          <p:nvPr/>
        </p:nvSpPr>
        <p:spPr>
          <a:xfrm>
            <a:off x="0" y="1392924"/>
            <a:ext cx="7243617" cy="904863"/>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ea typeface="+mn-ea"/>
                <a:cs typeface="Times New Roman"/>
              </a:rPr>
              <a:t>Components in a 4-bar mechanism:</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cs typeface="Times New Roman"/>
              </a:rPr>
              <a:t>It has 4 bars (links)</a:t>
            </a:r>
          </a:p>
        </p:txBody>
      </p:sp>
      <p:sp>
        <p:nvSpPr>
          <p:cNvPr id="15" name="TextBox 14">
            <a:extLst>
              <a:ext uri="{FF2B5EF4-FFF2-40B4-BE49-F238E27FC236}">
                <a16:creationId xmlns:a16="http://schemas.microsoft.com/office/drawing/2014/main" id="{4C7EEF01-7A48-88B6-3082-0AF4434AF5AB}"/>
              </a:ext>
            </a:extLst>
          </p:cNvPr>
          <p:cNvSpPr txBox="1"/>
          <p:nvPr/>
        </p:nvSpPr>
        <p:spPr>
          <a:xfrm>
            <a:off x="-101599" y="2869584"/>
            <a:ext cx="6188362" cy="830997"/>
          </a:xfrm>
          <a:prstGeom prst="rect">
            <a:avLst/>
          </a:prstGeom>
          <a:noFill/>
        </p:spPr>
        <p:txBody>
          <a:bodyPr wrap="square">
            <a:spAutoFit/>
          </a:bodyPr>
          <a:lstStyle/>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 stationary or </a:t>
            </a:r>
            <a:r>
              <a:rPr kumimoji="0" lang="en-US" altLang="en-US" sz="24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base link</a:t>
            </a:r>
            <a:r>
              <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3 moving links.</a:t>
            </a:r>
          </a:p>
        </p:txBody>
      </p:sp>
      <p:pic>
        <p:nvPicPr>
          <p:cNvPr id="16" name="Picture 2" descr="Four Bar Linkage: Explained with Inversions &amp; Solved Examples">
            <a:extLst>
              <a:ext uri="{FF2B5EF4-FFF2-40B4-BE49-F238E27FC236}">
                <a16:creationId xmlns:a16="http://schemas.microsoft.com/office/drawing/2014/main" id="{F11CC882-D71A-2365-6A3F-C3F3F6F69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94"/>
          <a:stretch/>
        </p:blipFill>
        <p:spPr bwMode="auto">
          <a:xfrm>
            <a:off x="2454563" y="4024230"/>
            <a:ext cx="3810000" cy="2358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62E995-0AC1-1B2B-DC04-982BE7049B35}"/>
              </a:ext>
            </a:extLst>
          </p:cNvPr>
          <p:cNvPicPr>
            <a:picLocks noChangeAspect="1"/>
          </p:cNvPicPr>
          <p:nvPr/>
        </p:nvPicPr>
        <p:blipFill>
          <a:blip r:embed="rId4"/>
          <a:stretch>
            <a:fillRect/>
          </a:stretch>
        </p:blipFill>
        <p:spPr>
          <a:xfrm>
            <a:off x="8095671" y="1572533"/>
            <a:ext cx="3810001" cy="2928716"/>
          </a:xfrm>
          <a:prstGeom prst="rect">
            <a:avLst/>
          </a:prstGeom>
        </p:spPr>
      </p:pic>
    </p:spTree>
    <p:extLst>
      <p:ext uri="{BB962C8B-B14F-4D97-AF65-F5344CB8AC3E}">
        <p14:creationId xmlns:p14="http://schemas.microsoft.com/office/powerpoint/2010/main" val="3150964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126A8DC-E5DB-0DBF-E4B9-178336C79A42}"/>
              </a:ext>
            </a:extLst>
          </p:cNvPr>
          <p:cNvSpPr txBox="1"/>
          <p:nvPr/>
        </p:nvSpPr>
        <p:spPr>
          <a:xfrm>
            <a:off x="-139700" y="3903345"/>
            <a:ext cx="12331700" cy="2954655"/>
          </a:xfrm>
          <a:prstGeom prst="rect">
            <a:avLst/>
          </a:prstGeom>
          <a:noFill/>
        </p:spPr>
        <p:txBody>
          <a:bodyPr wrap="square">
            <a:spAutoFit/>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sz="2400" b="1" dirty="0">
                <a:solidFill>
                  <a:srgbClr val="C00000"/>
                </a:solidFill>
              </a:rPr>
              <a:t>Input Link (Crank)</a:t>
            </a:r>
            <a:r>
              <a:rPr lang="en-US" sz="2400" dirty="0">
                <a:solidFill>
                  <a:srgbClr val="C00000"/>
                </a:solidFill>
              </a:rPr>
              <a:t>: </a:t>
            </a:r>
            <a:r>
              <a:rPr lang="en-US" sz="2400" dirty="0"/>
              <a:t>The link that is driven by an external source (such as a motor) and initiates motion in the system.</a:t>
            </a:r>
          </a:p>
          <a:p>
            <a:pPr marL="742950" lvl="1" indent="-285750">
              <a:buFont typeface="Arial" panose="020B0604020202020204" pitchFamily="34" charset="0"/>
              <a:buChar char="•"/>
            </a:pPr>
            <a:r>
              <a:rPr lang="en-US" sz="2400" b="1" dirty="0">
                <a:solidFill>
                  <a:srgbClr val="C00000"/>
                </a:solidFill>
              </a:rPr>
              <a:t>Output Link (Rocker)</a:t>
            </a:r>
            <a:r>
              <a:rPr lang="en-US" sz="2400" dirty="0">
                <a:solidFill>
                  <a:srgbClr val="C00000"/>
                </a:solidFill>
              </a:rPr>
              <a:t>: </a:t>
            </a:r>
            <a:r>
              <a:rPr lang="en-US" sz="2400" dirty="0"/>
              <a:t>The link that performs the desired task or produces the final motion, usually a back-and-forth motion.</a:t>
            </a:r>
          </a:p>
          <a:p>
            <a:pPr marL="742950" lvl="1" indent="-285750">
              <a:buFont typeface="Arial" panose="020B0604020202020204" pitchFamily="34" charset="0"/>
              <a:buChar char="•"/>
            </a:pPr>
            <a:r>
              <a:rPr lang="en-US" sz="2400" b="1" dirty="0">
                <a:solidFill>
                  <a:srgbClr val="C00000"/>
                </a:solidFill>
              </a:rPr>
              <a:t>Fixed Link (Frame)</a:t>
            </a:r>
            <a:r>
              <a:rPr lang="en-US" sz="2400" dirty="0">
                <a:solidFill>
                  <a:srgbClr val="C00000"/>
                </a:solidFill>
              </a:rPr>
              <a:t>: </a:t>
            </a:r>
            <a:r>
              <a:rPr lang="en-US" sz="2400" dirty="0"/>
              <a:t>The stationary part of the system to which the other links are attached.</a:t>
            </a:r>
          </a:p>
          <a:p>
            <a:pPr marL="742950" lvl="1" indent="-285750">
              <a:buFont typeface="Arial" panose="020B0604020202020204" pitchFamily="34" charset="0"/>
              <a:buChar char="•"/>
            </a:pPr>
            <a:r>
              <a:rPr lang="en-US" sz="2400" b="1" dirty="0">
                <a:solidFill>
                  <a:srgbClr val="C00000"/>
                </a:solidFill>
              </a:rPr>
              <a:t>Coupler Link</a:t>
            </a:r>
            <a:r>
              <a:rPr lang="en-US" sz="2400" dirty="0">
                <a:solidFill>
                  <a:srgbClr val="C00000"/>
                </a:solidFill>
              </a:rPr>
              <a:t>: </a:t>
            </a:r>
            <a:r>
              <a:rPr lang="en-US" sz="2400" dirty="0"/>
              <a:t>The link that connects the input and output links and forms the path of motion.</a:t>
            </a:r>
          </a:p>
        </p:txBody>
      </p:sp>
      <p:pic>
        <p:nvPicPr>
          <p:cNvPr id="2" name="Picture 2" descr="Four Bar Linkage: Explained with Inversions &amp; Solved Examples">
            <a:extLst>
              <a:ext uri="{FF2B5EF4-FFF2-40B4-BE49-F238E27FC236}">
                <a16:creationId xmlns:a16="http://schemas.microsoft.com/office/drawing/2014/main" id="{5A7CF35C-E425-5DEE-8027-A6EC6EF75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94" t="5494" r="17030"/>
          <a:stretch/>
        </p:blipFill>
        <p:spPr bwMode="auto">
          <a:xfrm>
            <a:off x="464846" y="267816"/>
            <a:ext cx="2532714" cy="2358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C48E9F-B582-9211-9395-9D9705973BC4}"/>
              </a:ext>
            </a:extLst>
          </p:cNvPr>
          <p:cNvSpPr txBox="1"/>
          <p:nvPr/>
        </p:nvSpPr>
        <p:spPr>
          <a:xfrm>
            <a:off x="110836" y="2980015"/>
            <a:ext cx="11905673" cy="830997"/>
          </a:xfrm>
          <a:prstGeom prst="rect">
            <a:avLst/>
          </a:prstGeom>
          <a:noFill/>
        </p:spPr>
        <p:txBody>
          <a:bodyPr wrap="square">
            <a:spAutoFit/>
          </a:bodyPr>
          <a:lstStyle/>
          <a:p>
            <a:r>
              <a:rPr lang="en-US" sz="2400" b="0" i="0" dirty="0">
                <a:effectLst/>
                <a:latin typeface="Calibri" panose="020F0502020204030204" pitchFamily="34" charset="0"/>
                <a:cs typeface="Calibri" panose="020F0502020204030204" pitchFamily="34" charset="0"/>
              </a:rPr>
              <a:t>Consider the </a:t>
            </a:r>
            <a:r>
              <a:rPr lang="en-US" sz="2400" b="1" i="0" dirty="0">
                <a:solidFill>
                  <a:srgbClr val="FF0000"/>
                </a:solidFill>
                <a:effectLst/>
                <a:latin typeface="Calibri" panose="020F0502020204030204" pitchFamily="34" charset="0"/>
                <a:cs typeface="Calibri" panose="020F0502020204030204" pitchFamily="34" charset="0"/>
              </a:rPr>
              <a:t>red bar to be the frame</a:t>
            </a:r>
            <a:r>
              <a:rPr lang="en-US" sz="2400" b="0" i="0" dirty="0">
                <a:effectLst/>
                <a:latin typeface="Calibri" panose="020F0502020204030204" pitchFamily="34" charset="0"/>
                <a:cs typeface="Calibri" panose="020F0502020204030204" pitchFamily="34" charset="0"/>
              </a:rPr>
              <a:t>, the </a:t>
            </a:r>
            <a:r>
              <a:rPr lang="en-US" sz="2400" b="1" i="0" dirty="0">
                <a:solidFill>
                  <a:schemeClr val="bg2">
                    <a:lumMod val="90000"/>
                  </a:schemeClr>
                </a:solidFill>
                <a:effectLst/>
                <a:latin typeface="Calibri" panose="020F0502020204030204" pitchFamily="34" charset="0"/>
                <a:cs typeface="Calibri" panose="020F0502020204030204" pitchFamily="34" charset="0"/>
              </a:rPr>
              <a:t>grey bar to be the rocker</a:t>
            </a:r>
            <a:r>
              <a:rPr lang="en-US" sz="2400" b="0" i="0" dirty="0">
                <a:effectLst/>
                <a:latin typeface="Calibri" panose="020F0502020204030204" pitchFamily="34" charset="0"/>
                <a:cs typeface="Calibri" panose="020F0502020204030204" pitchFamily="34" charset="0"/>
              </a:rPr>
              <a:t>, the </a:t>
            </a:r>
            <a:r>
              <a:rPr lang="en-US" sz="2400" b="1" i="0" dirty="0">
                <a:solidFill>
                  <a:srgbClr val="00B050"/>
                </a:solidFill>
                <a:effectLst/>
                <a:latin typeface="Calibri" panose="020F0502020204030204" pitchFamily="34" charset="0"/>
                <a:cs typeface="Calibri" panose="020F0502020204030204" pitchFamily="34" charset="0"/>
              </a:rPr>
              <a:t>green bar to be the connecting rod,</a:t>
            </a:r>
            <a:r>
              <a:rPr lang="en-US" sz="2400" b="0" i="0" dirty="0">
                <a:effectLst/>
                <a:latin typeface="Calibri" panose="020F0502020204030204" pitchFamily="34" charset="0"/>
                <a:cs typeface="Calibri" panose="020F0502020204030204" pitchFamily="34" charset="0"/>
              </a:rPr>
              <a:t> and the </a:t>
            </a:r>
            <a:r>
              <a:rPr lang="en-US" sz="2400" b="0" i="0" dirty="0">
                <a:solidFill>
                  <a:srgbClr val="0070C0"/>
                </a:solidFill>
                <a:effectLst/>
                <a:latin typeface="Calibri" panose="020F0502020204030204" pitchFamily="34" charset="0"/>
                <a:cs typeface="Calibri" panose="020F0502020204030204" pitchFamily="34" charset="0"/>
              </a:rPr>
              <a:t>blue bar to be the crank</a:t>
            </a:r>
            <a:r>
              <a:rPr lang="en-US" sz="2400" b="0" i="0" dirty="0">
                <a:effectLst/>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78F95DD-5A5B-FCAF-CD9C-66EB0C407316}"/>
              </a:ext>
            </a:extLst>
          </p:cNvPr>
          <p:cNvPicPr>
            <a:picLocks noChangeAspect="1"/>
          </p:cNvPicPr>
          <p:nvPr/>
        </p:nvPicPr>
        <p:blipFill>
          <a:blip r:embed="rId3"/>
          <a:stretch>
            <a:fillRect/>
          </a:stretch>
        </p:blipFill>
        <p:spPr>
          <a:xfrm>
            <a:off x="6567054" y="564386"/>
            <a:ext cx="4941456" cy="1986154"/>
          </a:xfrm>
          <a:prstGeom prst="rect">
            <a:avLst/>
          </a:prstGeom>
        </p:spPr>
      </p:pic>
      <p:pic>
        <p:nvPicPr>
          <p:cNvPr id="7" name="Picture 6">
            <a:extLst>
              <a:ext uri="{FF2B5EF4-FFF2-40B4-BE49-F238E27FC236}">
                <a16:creationId xmlns:a16="http://schemas.microsoft.com/office/drawing/2014/main" id="{8DC8E393-AA79-3290-A8C6-14F9A7DBEAFE}"/>
              </a:ext>
            </a:extLst>
          </p:cNvPr>
          <p:cNvPicPr>
            <a:picLocks noChangeAspect="1"/>
          </p:cNvPicPr>
          <p:nvPr/>
        </p:nvPicPr>
        <p:blipFill>
          <a:blip r:embed="rId4"/>
          <a:stretch>
            <a:fillRect/>
          </a:stretch>
        </p:blipFill>
        <p:spPr>
          <a:xfrm>
            <a:off x="3491345" y="300404"/>
            <a:ext cx="2983345" cy="2293272"/>
          </a:xfrm>
          <a:prstGeom prst="rect">
            <a:avLst/>
          </a:prstGeom>
        </p:spPr>
      </p:pic>
    </p:spTree>
    <p:extLst>
      <p:ext uri="{BB962C8B-B14F-4D97-AF65-F5344CB8AC3E}">
        <p14:creationId xmlns:p14="http://schemas.microsoft.com/office/powerpoint/2010/main" val="313075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Rectangle 4">
            <a:extLst>
              <a:ext uri="{FF2B5EF4-FFF2-40B4-BE49-F238E27FC236}">
                <a16:creationId xmlns:a16="http://schemas.microsoft.com/office/drawing/2014/main" id="{A9639DC6-23BB-8202-F3EF-957131F6D4F6}"/>
              </a:ext>
            </a:extLst>
          </p:cNvPr>
          <p:cNvSpPr>
            <a:spLocks noGrp="1" noChangeArrowheads="1"/>
          </p:cNvSpPr>
          <p:nvPr>
            <p:ph type="body" idx="1"/>
          </p:nvPr>
        </p:nvSpPr>
        <p:spPr bwMode="auto">
          <a:xfrm>
            <a:off x="1758950" y="1089026"/>
            <a:ext cx="8693150" cy="434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eaLnBrk="1" hangingPunct="1">
              <a:buNone/>
            </a:pPr>
            <a:r>
              <a:rPr lang="en-US" altLang="en-US" sz="2000"/>
              <a:t>Complex mechanisms can be built from simple mechanisms by adding more links.</a:t>
            </a:r>
          </a:p>
        </p:txBody>
      </p:sp>
      <p:grpSp>
        <p:nvGrpSpPr>
          <p:cNvPr id="2" name="Group 26">
            <a:extLst>
              <a:ext uri="{FF2B5EF4-FFF2-40B4-BE49-F238E27FC236}">
                <a16:creationId xmlns:a16="http://schemas.microsoft.com/office/drawing/2014/main" id="{C05FA896-1F61-80CF-87AE-EDA12A787E08}"/>
              </a:ext>
            </a:extLst>
          </p:cNvPr>
          <p:cNvGrpSpPr>
            <a:grpSpLocks/>
          </p:cNvGrpSpPr>
          <p:nvPr/>
        </p:nvGrpSpPr>
        <p:grpSpPr bwMode="auto">
          <a:xfrm>
            <a:off x="2286000" y="3692526"/>
            <a:ext cx="4038600" cy="2172772"/>
            <a:chOff x="1193" y="2338"/>
            <a:chExt cx="2111" cy="1033"/>
          </a:xfrm>
        </p:grpSpPr>
        <p:pic>
          <p:nvPicPr>
            <p:cNvPr id="28702" name="Picture 14" descr="cleg42046_0112a">
              <a:extLst>
                <a:ext uri="{FF2B5EF4-FFF2-40B4-BE49-F238E27FC236}">
                  <a16:creationId xmlns:a16="http://schemas.microsoft.com/office/drawing/2014/main" id="{779BD2EA-18AA-CF6D-82B1-C847C7E84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 y="2338"/>
              <a:ext cx="1464"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3" name="AutoShape 16">
              <a:extLst>
                <a:ext uri="{FF2B5EF4-FFF2-40B4-BE49-F238E27FC236}">
                  <a16:creationId xmlns:a16="http://schemas.microsoft.com/office/drawing/2014/main" id="{3F4D5BC5-9751-7B37-BF59-C77E06BEF823}"/>
                </a:ext>
              </a:extLst>
            </p:cNvPr>
            <p:cNvCxnSpPr>
              <a:cxnSpLocks noChangeShapeType="1"/>
            </p:cNvCxnSpPr>
            <p:nvPr/>
          </p:nvCxnSpPr>
          <p:spPr bwMode="auto">
            <a:xfrm rot="16200000" flipH="1">
              <a:off x="1344" y="2359"/>
              <a:ext cx="345" cy="647"/>
            </a:xfrm>
            <a:prstGeom prst="curvedConnector2">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704" name="Text Box 19">
              <a:extLst>
                <a:ext uri="{FF2B5EF4-FFF2-40B4-BE49-F238E27FC236}">
                  <a16:creationId xmlns:a16="http://schemas.microsoft.com/office/drawing/2014/main" id="{1225D664-10BF-87B4-B995-7D1D5CC85576}"/>
                </a:ext>
              </a:extLst>
            </p:cNvPr>
            <p:cNvSpPr txBox="1">
              <a:spLocks noChangeArrowheads="1"/>
            </p:cNvSpPr>
            <p:nvPr/>
          </p:nvSpPr>
          <p:spPr bwMode="auto">
            <a:xfrm>
              <a:off x="1833" y="3046"/>
              <a:ext cx="122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FIG. 4-bar mechanism</a:t>
              </a:r>
            </a:p>
            <a:p>
              <a:pPr fontAlgn="base">
                <a:spcBef>
                  <a:spcPct val="0"/>
                </a:spcBef>
                <a:spcAft>
                  <a:spcPct val="0"/>
                </a:spcAft>
              </a:pPr>
              <a:r>
                <a:rPr lang="en-US" altLang="en-US" sz="1400">
                  <a:solidFill>
                    <a:srgbClr val="000000"/>
                  </a:solidFill>
                </a:rPr>
                <a:t>Skeleton.</a:t>
              </a:r>
            </a:p>
          </p:txBody>
        </p:sp>
      </p:grpSp>
      <p:grpSp>
        <p:nvGrpSpPr>
          <p:cNvPr id="3" name="Group 27">
            <a:extLst>
              <a:ext uri="{FF2B5EF4-FFF2-40B4-BE49-F238E27FC236}">
                <a16:creationId xmlns:a16="http://schemas.microsoft.com/office/drawing/2014/main" id="{8B3FE52F-9047-FD31-35C1-3D89964F2E96}"/>
              </a:ext>
            </a:extLst>
          </p:cNvPr>
          <p:cNvGrpSpPr>
            <a:grpSpLocks/>
          </p:cNvGrpSpPr>
          <p:nvPr/>
        </p:nvGrpSpPr>
        <p:grpSpPr bwMode="auto">
          <a:xfrm>
            <a:off x="6470650" y="4267200"/>
            <a:ext cx="3816350" cy="1841500"/>
            <a:chOff x="2572" y="3039"/>
            <a:chExt cx="2404" cy="1160"/>
          </a:xfrm>
        </p:grpSpPr>
        <p:pic>
          <p:nvPicPr>
            <p:cNvPr id="28699" name="Picture 15" descr="cleg42046_0112b">
              <a:extLst>
                <a:ext uri="{FF2B5EF4-FFF2-40B4-BE49-F238E27FC236}">
                  <a16:creationId xmlns:a16="http://schemas.microsoft.com/office/drawing/2014/main" id="{7303CC22-A6D5-31DC-CF3E-CC86AC5AE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 y="3039"/>
              <a:ext cx="1639" cy="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0" name="AutoShape 17">
              <a:extLst>
                <a:ext uri="{FF2B5EF4-FFF2-40B4-BE49-F238E27FC236}">
                  <a16:creationId xmlns:a16="http://schemas.microsoft.com/office/drawing/2014/main" id="{67FB4BDB-40DF-6A68-ABE0-24BFF463A6F6}"/>
                </a:ext>
              </a:extLst>
            </p:cNvPr>
            <p:cNvCxnSpPr>
              <a:cxnSpLocks noChangeShapeType="1"/>
            </p:cNvCxnSpPr>
            <p:nvPr/>
          </p:nvCxnSpPr>
          <p:spPr bwMode="auto">
            <a:xfrm rot="16200000" flipH="1">
              <a:off x="2765" y="3178"/>
              <a:ext cx="248" cy="633"/>
            </a:xfrm>
            <a:prstGeom prst="curvedConnector2">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701" name="Text Box 20">
              <a:extLst>
                <a:ext uri="{FF2B5EF4-FFF2-40B4-BE49-F238E27FC236}">
                  <a16:creationId xmlns:a16="http://schemas.microsoft.com/office/drawing/2014/main" id="{5275254A-4D48-BE2F-931A-34A9031DC525}"/>
                </a:ext>
              </a:extLst>
            </p:cNvPr>
            <p:cNvSpPr txBox="1">
              <a:spLocks noChangeArrowheads="1"/>
            </p:cNvSpPr>
            <p:nvPr/>
          </p:nvSpPr>
          <p:spPr bwMode="auto">
            <a:xfrm>
              <a:off x="3508" y="4000"/>
              <a:ext cx="14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a:solidFill>
                    <a:srgbClr val="000000"/>
                  </a:solidFill>
                </a:rPr>
                <a:t>FIG. Complex mechanism</a:t>
              </a:r>
            </a:p>
          </p:txBody>
        </p:sp>
      </p:grpSp>
      <p:grpSp>
        <p:nvGrpSpPr>
          <p:cNvPr id="28677" name="Group 32">
            <a:extLst>
              <a:ext uri="{FF2B5EF4-FFF2-40B4-BE49-F238E27FC236}">
                <a16:creationId xmlns:a16="http://schemas.microsoft.com/office/drawing/2014/main" id="{25AA4A74-BCE7-9CAF-B4F2-FBD832D7C048}"/>
              </a:ext>
            </a:extLst>
          </p:cNvPr>
          <p:cNvGrpSpPr>
            <a:grpSpLocks/>
          </p:cNvGrpSpPr>
          <p:nvPr/>
        </p:nvGrpSpPr>
        <p:grpSpPr bwMode="auto">
          <a:xfrm>
            <a:off x="1752600" y="1600200"/>
            <a:ext cx="3443288" cy="2025650"/>
            <a:chOff x="144463" y="1958975"/>
            <a:chExt cx="3443287" cy="2025650"/>
          </a:xfrm>
        </p:grpSpPr>
        <p:pic>
          <p:nvPicPr>
            <p:cNvPr id="28687" name="Picture 13" descr="cleg42046_0111L">
              <a:extLst>
                <a:ext uri="{FF2B5EF4-FFF2-40B4-BE49-F238E27FC236}">
                  <a16:creationId xmlns:a16="http://schemas.microsoft.com/office/drawing/2014/main" id="{72DC5674-1F34-81E1-7144-9DDE29B96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005013"/>
              <a:ext cx="3389312"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Text Box 18">
              <a:extLst>
                <a:ext uri="{FF2B5EF4-FFF2-40B4-BE49-F238E27FC236}">
                  <a16:creationId xmlns:a16="http://schemas.microsoft.com/office/drawing/2014/main" id="{84D9959B-697C-5CA9-9235-7F9C1AC07FB5}"/>
                </a:ext>
              </a:extLst>
            </p:cNvPr>
            <p:cNvSpPr txBox="1">
              <a:spLocks noChangeArrowheads="1"/>
            </p:cNvSpPr>
            <p:nvPr/>
          </p:nvSpPr>
          <p:spPr bwMode="auto">
            <a:xfrm>
              <a:off x="144463" y="1958975"/>
              <a:ext cx="239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200">
                  <a:solidFill>
                    <a:srgbClr val="000000"/>
                  </a:solidFill>
                </a:rPr>
                <a:t>FIG. 4-bar mechanism used in a washing machine.</a:t>
              </a:r>
            </a:p>
          </p:txBody>
        </p:sp>
        <p:grpSp>
          <p:nvGrpSpPr>
            <p:cNvPr id="28689" name="Group 33">
              <a:extLst>
                <a:ext uri="{FF2B5EF4-FFF2-40B4-BE49-F238E27FC236}">
                  <a16:creationId xmlns:a16="http://schemas.microsoft.com/office/drawing/2014/main" id="{D7DA4231-C1CC-7500-95B5-6F87EFCEFEC8}"/>
                </a:ext>
              </a:extLst>
            </p:cNvPr>
            <p:cNvGrpSpPr>
              <a:grpSpLocks/>
            </p:cNvGrpSpPr>
            <p:nvPr/>
          </p:nvGrpSpPr>
          <p:grpSpPr bwMode="auto">
            <a:xfrm>
              <a:off x="1350963" y="2476500"/>
              <a:ext cx="1801812" cy="1163638"/>
              <a:chOff x="851" y="1560"/>
              <a:chExt cx="1135" cy="733"/>
            </a:xfrm>
          </p:grpSpPr>
          <p:grpSp>
            <p:nvGrpSpPr>
              <p:cNvPr id="28690" name="Group 25">
                <a:extLst>
                  <a:ext uri="{FF2B5EF4-FFF2-40B4-BE49-F238E27FC236}">
                    <a16:creationId xmlns:a16="http://schemas.microsoft.com/office/drawing/2014/main" id="{BAD171AA-AF96-4E62-C823-EEC5E017D08C}"/>
                  </a:ext>
                </a:extLst>
              </p:cNvPr>
              <p:cNvGrpSpPr>
                <a:grpSpLocks/>
              </p:cNvGrpSpPr>
              <p:nvPr/>
            </p:nvGrpSpPr>
            <p:grpSpPr bwMode="auto">
              <a:xfrm>
                <a:off x="975" y="1613"/>
                <a:ext cx="833" cy="680"/>
                <a:chOff x="975" y="1613"/>
                <a:chExt cx="833" cy="680"/>
              </a:xfrm>
            </p:grpSpPr>
            <p:sp>
              <p:nvSpPr>
                <p:cNvPr id="28695" name="Line 21">
                  <a:extLst>
                    <a:ext uri="{FF2B5EF4-FFF2-40B4-BE49-F238E27FC236}">
                      <a16:creationId xmlns:a16="http://schemas.microsoft.com/office/drawing/2014/main" id="{CA1E358E-BE13-7EE5-C50E-30D79AEDC762}"/>
                    </a:ext>
                  </a:extLst>
                </p:cNvPr>
                <p:cNvSpPr>
                  <a:spLocks noChangeShapeType="1"/>
                </p:cNvSpPr>
                <p:nvPr/>
              </p:nvSpPr>
              <p:spPr bwMode="auto">
                <a:xfrm flipH="1" flipV="1">
                  <a:off x="975" y="1861"/>
                  <a:ext cx="71" cy="43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96" name="Line 22">
                  <a:extLst>
                    <a:ext uri="{FF2B5EF4-FFF2-40B4-BE49-F238E27FC236}">
                      <a16:creationId xmlns:a16="http://schemas.microsoft.com/office/drawing/2014/main" id="{AB262573-0762-B28F-B0A2-6AD7D38FD7DD}"/>
                    </a:ext>
                  </a:extLst>
                </p:cNvPr>
                <p:cNvSpPr>
                  <a:spLocks noChangeShapeType="1"/>
                </p:cNvSpPr>
                <p:nvPr/>
              </p:nvSpPr>
              <p:spPr bwMode="auto">
                <a:xfrm flipV="1">
                  <a:off x="1802" y="1613"/>
                  <a:ext cx="2" cy="177"/>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97" name="Line 23">
                  <a:extLst>
                    <a:ext uri="{FF2B5EF4-FFF2-40B4-BE49-F238E27FC236}">
                      <a16:creationId xmlns:a16="http://schemas.microsoft.com/office/drawing/2014/main" id="{2747C749-4FAF-E8AB-EB3D-CED5270618B6}"/>
                    </a:ext>
                  </a:extLst>
                </p:cNvPr>
                <p:cNvSpPr>
                  <a:spLocks noChangeShapeType="1"/>
                </p:cNvSpPr>
                <p:nvPr/>
              </p:nvSpPr>
              <p:spPr bwMode="auto">
                <a:xfrm flipV="1">
                  <a:off x="978" y="1618"/>
                  <a:ext cx="830" cy="24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98" name="Line 24">
                  <a:extLst>
                    <a:ext uri="{FF2B5EF4-FFF2-40B4-BE49-F238E27FC236}">
                      <a16:creationId xmlns:a16="http://schemas.microsoft.com/office/drawing/2014/main" id="{2811A0C2-B236-5DD6-75B9-C0526E8F0AAE}"/>
                    </a:ext>
                  </a:extLst>
                </p:cNvPr>
                <p:cNvSpPr>
                  <a:spLocks noChangeShapeType="1"/>
                </p:cNvSpPr>
                <p:nvPr/>
              </p:nvSpPr>
              <p:spPr bwMode="auto">
                <a:xfrm flipV="1">
                  <a:off x="1049" y="1789"/>
                  <a:ext cx="757" cy="50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grpSp>
          <p:sp>
            <p:nvSpPr>
              <p:cNvPr id="28691" name="Text Box 28">
                <a:extLst>
                  <a:ext uri="{FF2B5EF4-FFF2-40B4-BE49-F238E27FC236}">
                    <a16:creationId xmlns:a16="http://schemas.microsoft.com/office/drawing/2014/main" id="{560F5101-CB2E-2135-3066-7A7D8CC69F62}"/>
                  </a:ext>
                </a:extLst>
              </p:cNvPr>
              <p:cNvSpPr txBox="1">
                <a:spLocks noChangeArrowheads="1"/>
              </p:cNvSpPr>
              <p:nvPr/>
            </p:nvSpPr>
            <p:spPr bwMode="auto">
              <a:xfrm>
                <a:off x="1275" y="1888"/>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FF3300"/>
                    </a:solidFill>
                  </a:rPr>
                  <a:t>1</a:t>
                </a:r>
              </a:p>
            </p:txBody>
          </p:sp>
          <p:sp>
            <p:nvSpPr>
              <p:cNvPr id="28692" name="Text Box 29">
                <a:extLst>
                  <a:ext uri="{FF2B5EF4-FFF2-40B4-BE49-F238E27FC236}">
                    <a16:creationId xmlns:a16="http://schemas.microsoft.com/office/drawing/2014/main" id="{64701FF7-9AF6-5630-3B30-6AAFEC5E2A35}"/>
                  </a:ext>
                </a:extLst>
              </p:cNvPr>
              <p:cNvSpPr txBox="1">
                <a:spLocks noChangeArrowheads="1"/>
              </p:cNvSpPr>
              <p:nvPr/>
            </p:nvSpPr>
            <p:spPr bwMode="auto">
              <a:xfrm>
                <a:off x="851" y="1936"/>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FF3300"/>
                    </a:solidFill>
                  </a:rPr>
                  <a:t>2</a:t>
                </a:r>
              </a:p>
            </p:txBody>
          </p:sp>
          <p:sp>
            <p:nvSpPr>
              <p:cNvPr id="28693" name="Text Box 30">
                <a:extLst>
                  <a:ext uri="{FF2B5EF4-FFF2-40B4-BE49-F238E27FC236}">
                    <a16:creationId xmlns:a16="http://schemas.microsoft.com/office/drawing/2014/main" id="{06E54907-056D-ED34-11BD-A65C2578E591}"/>
                  </a:ext>
                </a:extLst>
              </p:cNvPr>
              <p:cNvSpPr txBox="1">
                <a:spLocks noChangeArrowheads="1"/>
              </p:cNvSpPr>
              <p:nvPr/>
            </p:nvSpPr>
            <p:spPr bwMode="auto">
              <a:xfrm>
                <a:off x="1275" y="1560"/>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FF3300"/>
                    </a:solidFill>
                  </a:rPr>
                  <a:t>3</a:t>
                </a:r>
              </a:p>
            </p:txBody>
          </p:sp>
          <p:sp>
            <p:nvSpPr>
              <p:cNvPr id="28694" name="Text Box 31">
                <a:extLst>
                  <a:ext uri="{FF2B5EF4-FFF2-40B4-BE49-F238E27FC236}">
                    <a16:creationId xmlns:a16="http://schemas.microsoft.com/office/drawing/2014/main" id="{91E06274-36C6-338A-F421-F2470FC0E857}"/>
                  </a:ext>
                </a:extLst>
              </p:cNvPr>
              <p:cNvSpPr txBox="1">
                <a:spLocks noChangeArrowheads="1"/>
              </p:cNvSpPr>
              <p:nvPr/>
            </p:nvSpPr>
            <p:spPr bwMode="auto">
              <a:xfrm>
                <a:off x="1813" y="1597"/>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sz="1400" b="1">
                    <a:solidFill>
                      <a:srgbClr val="FF3300"/>
                    </a:solidFill>
                  </a:rPr>
                  <a:t>4</a:t>
                </a:r>
              </a:p>
            </p:txBody>
          </p:sp>
        </p:grpSp>
      </p:grpSp>
      <p:grpSp>
        <p:nvGrpSpPr>
          <p:cNvPr id="28678" name="Group 34">
            <a:extLst>
              <a:ext uri="{FF2B5EF4-FFF2-40B4-BE49-F238E27FC236}">
                <a16:creationId xmlns:a16="http://schemas.microsoft.com/office/drawing/2014/main" id="{ABE73AB0-0CDC-0AE3-4EDF-45D70857D29A}"/>
              </a:ext>
            </a:extLst>
          </p:cNvPr>
          <p:cNvGrpSpPr>
            <a:grpSpLocks/>
          </p:cNvGrpSpPr>
          <p:nvPr/>
        </p:nvGrpSpPr>
        <p:grpSpPr bwMode="auto">
          <a:xfrm>
            <a:off x="8077201" y="3429000"/>
            <a:ext cx="1884363" cy="1524000"/>
            <a:chOff x="6553200" y="3429000"/>
            <a:chExt cx="1884537" cy="1524000"/>
          </a:xfrm>
        </p:grpSpPr>
        <p:sp>
          <p:nvSpPr>
            <p:cNvPr id="28682" name="Text Box 34">
              <a:extLst>
                <a:ext uri="{FF2B5EF4-FFF2-40B4-BE49-F238E27FC236}">
                  <a16:creationId xmlns:a16="http://schemas.microsoft.com/office/drawing/2014/main" id="{2D862BF1-DB06-891A-88B3-D0B8309773B6}"/>
                </a:ext>
              </a:extLst>
            </p:cNvPr>
            <p:cNvSpPr txBox="1">
              <a:spLocks noChangeArrowheads="1"/>
            </p:cNvSpPr>
            <p:nvPr/>
          </p:nvSpPr>
          <p:spPr bwMode="auto">
            <a:xfrm>
              <a:off x="7467600" y="3429000"/>
              <a:ext cx="970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fontAlgn="base">
                <a:spcBef>
                  <a:spcPct val="0"/>
                </a:spcBef>
                <a:spcAft>
                  <a:spcPct val="0"/>
                </a:spcAft>
              </a:pPr>
              <a:r>
                <a:rPr lang="en-US" altLang="en-US" b="1">
                  <a:solidFill>
                    <a:srgbClr val="FF0000"/>
                  </a:solidFill>
                </a:rPr>
                <a:t>Gears</a:t>
              </a:r>
            </a:p>
          </p:txBody>
        </p:sp>
        <p:sp>
          <p:nvSpPr>
            <p:cNvPr id="28683" name="Line 35">
              <a:extLst>
                <a:ext uri="{FF2B5EF4-FFF2-40B4-BE49-F238E27FC236}">
                  <a16:creationId xmlns:a16="http://schemas.microsoft.com/office/drawing/2014/main" id="{74876EE3-FA22-84C8-4200-3ADA5B9547EA}"/>
                </a:ext>
              </a:extLst>
            </p:cNvPr>
            <p:cNvSpPr>
              <a:spLocks noChangeShapeType="1"/>
            </p:cNvSpPr>
            <p:nvPr/>
          </p:nvSpPr>
          <p:spPr bwMode="auto">
            <a:xfrm flipH="1">
              <a:off x="6553200" y="3835400"/>
              <a:ext cx="1339850" cy="508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84" name="Line 36">
              <a:extLst>
                <a:ext uri="{FF2B5EF4-FFF2-40B4-BE49-F238E27FC236}">
                  <a16:creationId xmlns:a16="http://schemas.microsoft.com/office/drawing/2014/main" id="{0C1E786C-B5E4-5387-D56D-B3249D7D021B}"/>
                </a:ext>
              </a:extLst>
            </p:cNvPr>
            <p:cNvSpPr>
              <a:spLocks noChangeShapeType="1"/>
            </p:cNvSpPr>
            <p:nvPr/>
          </p:nvSpPr>
          <p:spPr bwMode="auto">
            <a:xfrm>
              <a:off x="7894637" y="3832225"/>
              <a:ext cx="106363" cy="104457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85" name="Line 37">
              <a:extLst>
                <a:ext uri="{FF2B5EF4-FFF2-40B4-BE49-F238E27FC236}">
                  <a16:creationId xmlns:a16="http://schemas.microsoft.com/office/drawing/2014/main" id="{C3E96B8A-B438-A685-28D0-5EAE08B543C1}"/>
                </a:ext>
              </a:extLst>
            </p:cNvPr>
            <p:cNvSpPr>
              <a:spLocks noChangeShapeType="1"/>
            </p:cNvSpPr>
            <p:nvPr/>
          </p:nvSpPr>
          <p:spPr bwMode="auto">
            <a:xfrm>
              <a:off x="7897812" y="3833813"/>
              <a:ext cx="484188" cy="111918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86" name="Line 38">
              <a:extLst>
                <a:ext uri="{FF2B5EF4-FFF2-40B4-BE49-F238E27FC236}">
                  <a16:creationId xmlns:a16="http://schemas.microsoft.com/office/drawing/2014/main" id="{B0DE5842-18B6-D350-C24B-A0FE97B5C237}"/>
                </a:ext>
              </a:extLst>
            </p:cNvPr>
            <p:cNvSpPr>
              <a:spLocks noChangeShapeType="1"/>
            </p:cNvSpPr>
            <p:nvPr/>
          </p:nvSpPr>
          <p:spPr bwMode="auto">
            <a:xfrm flipH="1">
              <a:off x="6781800" y="3833813"/>
              <a:ext cx="1111250" cy="81438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grpSp>
      <p:sp>
        <p:nvSpPr>
          <p:cNvPr id="844839" name="Text Box 39">
            <a:extLst>
              <a:ext uri="{FF2B5EF4-FFF2-40B4-BE49-F238E27FC236}">
                <a16:creationId xmlns:a16="http://schemas.microsoft.com/office/drawing/2014/main" id="{A2212325-B3D5-72DC-A26D-29F3F691C806}"/>
              </a:ext>
            </a:extLst>
          </p:cNvPr>
          <p:cNvSpPr txBox="1">
            <a:spLocks noChangeArrowheads="1"/>
          </p:cNvSpPr>
          <p:nvPr/>
        </p:nvSpPr>
        <p:spPr bwMode="auto">
          <a:xfrm>
            <a:off x="6553200" y="2339976"/>
            <a:ext cx="3505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fontAlgn="base">
              <a:spcBef>
                <a:spcPct val="0"/>
              </a:spcBef>
              <a:spcAft>
                <a:spcPct val="0"/>
              </a:spcAft>
            </a:pPr>
            <a:r>
              <a:rPr lang="en-US" altLang="en-US" sz="2000" b="1">
                <a:solidFill>
                  <a:srgbClr val="002060"/>
                </a:solidFill>
              </a:rPr>
              <a:t>This gear drives the agitator</a:t>
            </a:r>
          </a:p>
          <a:p>
            <a:pPr algn="ctr" fontAlgn="base">
              <a:spcBef>
                <a:spcPct val="0"/>
              </a:spcBef>
              <a:spcAft>
                <a:spcPct val="0"/>
              </a:spcAft>
            </a:pPr>
            <a:r>
              <a:rPr lang="en-US" altLang="en-US" sz="2000" b="1">
                <a:solidFill>
                  <a:srgbClr val="002060"/>
                </a:solidFill>
              </a:rPr>
              <a:t>to provide the washing action</a:t>
            </a:r>
          </a:p>
        </p:txBody>
      </p:sp>
      <p:sp>
        <p:nvSpPr>
          <p:cNvPr id="844840" name="Line 40">
            <a:extLst>
              <a:ext uri="{FF2B5EF4-FFF2-40B4-BE49-F238E27FC236}">
                <a16:creationId xmlns:a16="http://schemas.microsoft.com/office/drawing/2014/main" id="{9B6BE37B-79B0-7886-6AD6-21B22C034802}"/>
              </a:ext>
            </a:extLst>
          </p:cNvPr>
          <p:cNvSpPr>
            <a:spLocks noChangeShapeType="1"/>
          </p:cNvSpPr>
          <p:nvPr/>
        </p:nvSpPr>
        <p:spPr bwMode="auto">
          <a:xfrm flipH="1">
            <a:off x="7772400" y="3025776"/>
            <a:ext cx="287338" cy="124142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sz="2400">
              <a:solidFill>
                <a:srgbClr val="000000"/>
              </a:solidFill>
              <a:latin typeface="Times New Roman" panose="02020603050405020304" pitchFamily="18" charset="0"/>
              <a:cs typeface="Times New Roman" panose="02020603050405020304" pitchFamily="18" charset="0"/>
            </a:endParaRPr>
          </a:p>
        </p:txBody>
      </p:sp>
      <p:sp>
        <p:nvSpPr>
          <p:cNvPr id="28681" name="Rectangle 2">
            <a:extLst>
              <a:ext uri="{FF2B5EF4-FFF2-40B4-BE49-F238E27FC236}">
                <a16:creationId xmlns:a16="http://schemas.microsoft.com/office/drawing/2014/main" id="{A7883E8F-0F8A-3989-996E-329AB0708FF2}"/>
              </a:ext>
            </a:extLst>
          </p:cNvPr>
          <p:cNvSpPr>
            <a:spLocks noGrp="1" noChangeArrowheads="1"/>
          </p:cNvSpPr>
          <p:nvPr>
            <p:ph type="title"/>
          </p:nvPr>
        </p:nvSpPr>
        <p:spPr bwMode="auto">
          <a:xfrm>
            <a:off x="1768475" y="211138"/>
            <a:ext cx="8686800" cy="62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sz="4000">
                <a:solidFill>
                  <a:schemeClr val="tx1"/>
                </a:solidFill>
              </a:rPr>
              <a:t>Four-Bar Mechanism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48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4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B6F5A5-D437-1B99-CEA2-816E7A3A50EA}"/>
              </a:ext>
            </a:extLst>
          </p:cNvPr>
          <p:cNvSpPr txBox="1"/>
          <p:nvPr/>
        </p:nvSpPr>
        <p:spPr>
          <a:xfrm>
            <a:off x="270161" y="1242491"/>
            <a:ext cx="11462327" cy="1200329"/>
          </a:xfrm>
          <a:prstGeom prst="rect">
            <a:avLst/>
          </a:prstGeom>
          <a:noFill/>
        </p:spPr>
        <p:txBody>
          <a:bodyPr wrap="square">
            <a:spAutoFit/>
          </a:bodyPr>
          <a:lstStyle/>
          <a:p>
            <a:pPr marL="342900" indent="-342900">
              <a:buFont typeface="Wingdings" panose="05000000000000000000" pitchFamily="2" charset="2"/>
              <a:buChar char="q"/>
            </a:pPr>
            <a:r>
              <a:rPr lang="en-US" sz="2400" dirty="0"/>
              <a:t>A </a:t>
            </a:r>
            <a:r>
              <a:rPr lang="en-US" sz="2400" b="1" dirty="0">
                <a:solidFill>
                  <a:srgbClr val="FF0000"/>
                </a:solidFill>
              </a:rPr>
              <a:t>rigid body </a:t>
            </a:r>
            <a:r>
              <a:rPr lang="en-US" sz="2400" dirty="0"/>
              <a:t>is an idealized object in mechanics in which the </a:t>
            </a:r>
            <a:r>
              <a:rPr lang="en-US" sz="2400" b="1" dirty="0">
                <a:solidFill>
                  <a:srgbClr val="00B0F0"/>
                </a:solidFill>
              </a:rPr>
              <a:t>distances between all points within the body remain fixed</a:t>
            </a:r>
            <a:r>
              <a:rPr lang="en-US" sz="2400" dirty="0">
                <a:solidFill>
                  <a:srgbClr val="00B0F0"/>
                </a:solidFill>
              </a:rPr>
              <a:t>.</a:t>
            </a:r>
            <a:r>
              <a:rPr lang="en-US" sz="2400" dirty="0"/>
              <a:t> This means that the body does not deform or change shape, even when forces or moments are applied to it</a:t>
            </a:r>
            <a:endParaRPr lang="en-IN" sz="2400" dirty="0"/>
          </a:p>
        </p:txBody>
      </p:sp>
      <p:sp>
        <p:nvSpPr>
          <p:cNvPr id="5" name="TextBox 4">
            <a:extLst>
              <a:ext uri="{FF2B5EF4-FFF2-40B4-BE49-F238E27FC236}">
                <a16:creationId xmlns:a16="http://schemas.microsoft.com/office/drawing/2014/main" id="{536EB8BA-B57E-A621-57D1-3F183490E588}"/>
              </a:ext>
            </a:extLst>
          </p:cNvPr>
          <p:cNvSpPr txBox="1"/>
          <p:nvPr/>
        </p:nvSpPr>
        <p:spPr>
          <a:xfrm>
            <a:off x="706580" y="110836"/>
            <a:ext cx="10589491" cy="584775"/>
          </a:xfrm>
          <a:prstGeom prst="rect">
            <a:avLst/>
          </a:prstGeom>
          <a:noFill/>
        </p:spPr>
        <p:txBody>
          <a:bodyPr wrap="square">
            <a:spAutoFit/>
          </a:bodyPr>
          <a:lstStyle/>
          <a:p>
            <a:r>
              <a:rPr kumimoji="0" lang="en-US" sz="3200" b="0" i="0" u="none" strike="noStrike" kern="1200" cap="none" spc="0" normalizeH="0" baseline="0" noProof="0" dirty="0">
                <a:ln>
                  <a:noFill/>
                </a:ln>
                <a:solidFill>
                  <a:srgbClr val="FF0000"/>
                </a:solidFill>
                <a:effectLst/>
                <a:uLnTx/>
                <a:uFillTx/>
                <a:latin typeface="Calibri" panose="020F0502020204030204" pitchFamily="34" charset="0"/>
                <a:ea typeface="Microsoft YaHei"/>
                <a:cs typeface="Calibri" panose="020F0502020204030204" pitchFamily="34" charset="0"/>
              </a:rPr>
              <a:t>Kinematics of interconnected rigid bodies</a:t>
            </a:r>
            <a:endParaRPr lang="en-IN" dirty="0">
              <a:solidFill>
                <a:srgbClr val="FF0000"/>
              </a:solidFill>
            </a:endParaRPr>
          </a:p>
        </p:txBody>
      </p:sp>
      <p:sp>
        <p:nvSpPr>
          <p:cNvPr id="7" name="TextBox 6">
            <a:extLst>
              <a:ext uri="{FF2B5EF4-FFF2-40B4-BE49-F238E27FC236}">
                <a16:creationId xmlns:a16="http://schemas.microsoft.com/office/drawing/2014/main" id="{2A4605CF-7B78-7AC8-DB86-B146B7E969F4}"/>
              </a:ext>
            </a:extLst>
          </p:cNvPr>
          <p:cNvSpPr txBox="1"/>
          <p:nvPr/>
        </p:nvSpPr>
        <p:spPr>
          <a:xfrm>
            <a:off x="2567710" y="2728090"/>
            <a:ext cx="6096000" cy="523220"/>
          </a:xfrm>
          <a:prstGeom prst="rect">
            <a:avLst/>
          </a:prstGeom>
          <a:noFill/>
        </p:spPr>
        <p:txBody>
          <a:bodyPr wrap="square">
            <a:spAutoFit/>
          </a:bodyPr>
          <a:lstStyle/>
          <a:p>
            <a:r>
              <a:rPr lang="en-IN" sz="2800" b="1" dirty="0"/>
              <a:t>Interconnected Rigid Bodies</a:t>
            </a:r>
            <a:r>
              <a:rPr lang="en-IN" sz="2800" dirty="0"/>
              <a:t>: </a:t>
            </a:r>
          </a:p>
        </p:txBody>
      </p:sp>
      <p:sp>
        <p:nvSpPr>
          <p:cNvPr id="9" name="TextBox 8">
            <a:extLst>
              <a:ext uri="{FF2B5EF4-FFF2-40B4-BE49-F238E27FC236}">
                <a16:creationId xmlns:a16="http://schemas.microsoft.com/office/drawing/2014/main" id="{703908CC-CC73-81C3-9F7A-F071CB5D9F05}"/>
              </a:ext>
            </a:extLst>
          </p:cNvPr>
          <p:cNvSpPr txBox="1"/>
          <p:nvPr/>
        </p:nvSpPr>
        <p:spPr>
          <a:xfrm>
            <a:off x="203200" y="3538018"/>
            <a:ext cx="11600873" cy="230832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These are </a:t>
            </a:r>
            <a:r>
              <a:rPr lang="en-US" sz="2400" dirty="0">
                <a:solidFill>
                  <a:srgbClr val="00B0F0"/>
                </a:solidFill>
              </a:rPr>
              <a:t>two or more rigid bodies connected by joints or other mechanical elements</a:t>
            </a:r>
            <a:r>
              <a:rPr lang="en-US" sz="2400" dirty="0"/>
              <a:t>, such that the motion of one body influences the motion of the others.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The </a:t>
            </a:r>
            <a:r>
              <a:rPr lang="en-US" sz="2400" dirty="0">
                <a:solidFill>
                  <a:srgbClr val="FF0000"/>
                </a:solidFill>
              </a:rPr>
              <a:t>connections (or joints) constrain the relative motion between the bodies</a:t>
            </a:r>
            <a:r>
              <a:rPr lang="en-US" sz="2400" dirty="0"/>
              <a:t>, meaning the movement of one body affects the positions and motions of the others within the system.</a:t>
            </a:r>
            <a:endParaRPr lang="en-IN" sz="2400" dirty="0"/>
          </a:p>
        </p:txBody>
      </p:sp>
    </p:spTree>
    <p:extLst>
      <p:ext uri="{BB962C8B-B14F-4D97-AF65-F5344CB8AC3E}">
        <p14:creationId xmlns:p14="http://schemas.microsoft.com/office/powerpoint/2010/main" val="2181764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5A593-384E-38C8-85E6-18F1EA871C44}"/>
              </a:ext>
            </a:extLst>
          </p:cNvPr>
          <p:cNvSpPr txBox="1"/>
          <p:nvPr/>
        </p:nvSpPr>
        <p:spPr>
          <a:xfrm>
            <a:off x="3177309" y="93990"/>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Types of Four-Bar Mechanisms</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 name="TextBox 4">
            <a:extLst>
              <a:ext uri="{FF2B5EF4-FFF2-40B4-BE49-F238E27FC236}">
                <a16:creationId xmlns:a16="http://schemas.microsoft.com/office/drawing/2014/main" id="{D2C57BF4-77AE-3CE6-FB84-626DB9242AC1}"/>
              </a:ext>
            </a:extLst>
          </p:cNvPr>
          <p:cNvSpPr txBox="1"/>
          <p:nvPr/>
        </p:nvSpPr>
        <p:spPr>
          <a:xfrm>
            <a:off x="618836" y="835967"/>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Single Slider-Crank Chain Mechanism</a:t>
            </a:r>
          </a:p>
        </p:txBody>
      </p:sp>
      <p:pic>
        <p:nvPicPr>
          <p:cNvPr id="6" name="Picture 5">
            <a:extLst>
              <a:ext uri="{FF2B5EF4-FFF2-40B4-BE49-F238E27FC236}">
                <a16:creationId xmlns:a16="http://schemas.microsoft.com/office/drawing/2014/main" id="{209A1F49-E24F-4F88-9E16-E87278A0B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64" y="1516389"/>
            <a:ext cx="44196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6">
            <a:hlinkClick r:id="rId3"/>
            <a:extLst>
              <a:ext uri="{FF2B5EF4-FFF2-40B4-BE49-F238E27FC236}">
                <a16:creationId xmlns:a16="http://schemas.microsoft.com/office/drawing/2014/main" id="{12AA500E-63A4-C4A5-B4C5-FE2C8FD6EB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73636" y="1066799"/>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43A6464-4E0B-91B3-A097-8D62AF00E04B}"/>
              </a:ext>
            </a:extLst>
          </p:cNvPr>
          <p:cNvSpPr txBox="1"/>
          <p:nvPr/>
        </p:nvSpPr>
        <p:spPr>
          <a:xfrm>
            <a:off x="5394037" y="3846671"/>
            <a:ext cx="7038109" cy="939168"/>
          </a:xfrm>
          <a:prstGeom prst="rect">
            <a:avLst/>
          </a:prstGeom>
          <a:noFill/>
        </p:spPr>
        <p:txBody>
          <a:bodyPr wrap="square">
            <a:spAutoFit/>
          </a:bodyPr>
          <a:lstStyle/>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ea typeface="+mn-ea"/>
              </a:rPr>
              <a:t>Link 1 – Fixed Link             </a:t>
            </a:r>
            <a:r>
              <a:rPr kumimoji="0" lang="en-US" altLang="en-US" sz="2400" b="0" i="0" u="none" strike="noStrike" kern="1200" cap="none" spc="0" normalizeH="0" baseline="0" noProof="0" dirty="0" err="1">
                <a:ln>
                  <a:noFill/>
                </a:ln>
                <a:effectLst/>
                <a:uLnTx/>
                <a:uFillTx/>
                <a:ea typeface="+mn-ea"/>
              </a:rPr>
              <a:t>Link</a:t>
            </a:r>
            <a:r>
              <a:rPr kumimoji="0" lang="en-US" altLang="en-US" sz="2400" b="0" i="0" u="none" strike="noStrike" kern="1200" cap="none" spc="0" normalizeH="0" baseline="0" noProof="0" dirty="0">
                <a:ln>
                  <a:noFill/>
                </a:ln>
                <a:effectLst/>
                <a:uLnTx/>
                <a:uFillTx/>
                <a:ea typeface="+mn-ea"/>
              </a:rPr>
              <a:t> 3 – Connecting Rod</a:t>
            </a:r>
          </a:p>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effectLst/>
                <a:uLnTx/>
                <a:uFillTx/>
                <a:ea typeface="+mn-ea"/>
              </a:rPr>
              <a:t>    </a:t>
            </a:r>
            <a:r>
              <a:rPr kumimoji="0" lang="en-US" altLang="en-US" sz="2400" b="0" i="0" u="none" strike="noStrike" kern="1200" cap="none" spc="0" normalizeH="0" baseline="0" noProof="0" dirty="0">
                <a:ln>
                  <a:noFill/>
                </a:ln>
                <a:effectLst/>
                <a:uLnTx/>
                <a:uFillTx/>
                <a:ea typeface="+mn-ea"/>
              </a:rPr>
              <a:t>Link 2 – Crank                    Link 4 – Slider / Piston</a:t>
            </a:r>
          </a:p>
        </p:txBody>
      </p:sp>
      <p:sp>
        <p:nvSpPr>
          <p:cNvPr id="9" name="TextBox 8">
            <a:extLst>
              <a:ext uri="{FF2B5EF4-FFF2-40B4-BE49-F238E27FC236}">
                <a16:creationId xmlns:a16="http://schemas.microsoft.com/office/drawing/2014/main" id="{D5C5D14E-3B72-3844-15C7-5DAA9D401860}"/>
              </a:ext>
            </a:extLst>
          </p:cNvPr>
          <p:cNvSpPr txBox="1"/>
          <p:nvPr/>
        </p:nvSpPr>
        <p:spPr>
          <a:xfrm>
            <a:off x="0" y="5172364"/>
            <a:ext cx="11623249" cy="954107"/>
          </a:xfrm>
          <a:prstGeom prst="rect">
            <a:avLst/>
          </a:prstGeom>
          <a:noFill/>
        </p:spPr>
        <p:txBody>
          <a:bodyPr wrap="square" rtlCol="0">
            <a:spAutoFit/>
          </a:bodyPr>
          <a:lstStyle/>
          <a:p>
            <a:pPr algn="just"/>
            <a:r>
              <a:rPr lang="en-IN" sz="2800" dirty="0">
                <a:solidFill>
                  <a:srgbClr val="C00000"/>
                </a:solidFill>
              </a:rPr>
              <a:t>If one of four revolute pairs in a four bar kinematic chain is </a:t>
            </a:r>
            <a:r>
              <a:rPr lang="en-IN" sz="2800" dirty="0">
                <a:solidFill>
                  <a:srgbClr val="00B0F0"/>
                </a:solidFill>
              </a:rPr>
              <a:t>replaced by a prismatic/sliding pair </a:t>
            </a:r>
            <a:r>
              <a:rPr lang="en-IN" sz="2800" dirty="0">
                <a:solidFill>
                  <a:srgbClr val="C00000"/>
                </a:solidFill>
              </a:rPr>
              <a:t>that kinematic chain is called as single slider crank chain.</a:t>
            </a:r>
          </a:p>
        </p:txBody>
      </p:sp>
      <p:sp>
        <p:nvSpPr>
          <p:cNvPr id="10" name="TextBox 9">
            <a:extLst>
              <a:ext uri="{FF2B5EF4-FFF2-40B4-BE49-F238E27FC236}">
                <a16:creationId xmlns:a16="http://schemas.microsoft.com/office/drawing/2014/main" id="{735C0FD4-CA1E-9891-5033-7D0F2353CE01}"/>
              </a:ext>
            </a:extLst>
          </p:cNvPr>
          <p:cNvSpPr txBox="1"/>
          <p:nvPr/>
        </p:nvSpPr>
        <p:spPr>
          <a:xfrm>
            <a:off x="618836" y="3511559"/>
            <a:ext cx="3704734" cy="1569660"/>
          </a:xfrm>
          <a:prstGeom prst="rect">
            <a:avLst/>
          </a:prstGeom>
          <a:noFill/>
        </p:spPr>
        <p:txBody>
          <a:bodyPr wrap="square" rtlCol="0">
            <a:spAutoFit/>
          </a:bodyPr>
          <a:lstStyle/>
          <a:p>
            <a:r>
              <a:rPr lang="en-IN" sz="2400" dirty="0"/>
              <a:t>4- links</a:t>
            </a:r>
          </a:p>
          <a:p>
            <a:r>
              <a:rPr lang="en-IN" sz="2400" dirty="0"/>
              <a:t>3-Turning Pairs</a:t>
            </a:r>
          </a:p>
          <a:p>
            <a:r>
              <a:rPr lang="en-IN" sz="2400" dirty="0"/>
              <a:t>1-slider Pair</a:t>
            </a:r>
          </a:p>
          <a:p>
            <a:r>
              <a:rPr lang="en-IN" sz="2400" dirty="0"/>
              <a:t>3R-1P Mechanism</a:t>
            </a:r>
          </a:p>
        </p:txBody>
      </p:sp>
      <p:sp>
        <p:nvSpPr>
          <p:cNvPr id="2" name="TextBox 1">
            <a:extLst>
              <a:ext uri="{FF2B5EF4-FFF2-40B4-BE49-F238E27FC236}">
                <a16:creationId xmlns:a16="http://schemas.microsoft.com/office/drawing/2014/main" id="{5A070987-9DAE-BE8B-4B79-7ED1C10BDB23}"/>
              </a:ext>
            </a:extLst>
          </p:cNvPr>
          <p:cNvSpPr txBox="1"/>
          <p:nvPr/>
        </p:nvSpPr>
        <p:spPr>
          <a:xfrm>
            <a:off x="8959273" y="1450109"/>
            <a:ext cx="1818126" cy="369332"/>
          </a:xfrm>
          <a:prstGeom prst="rect">
            <a:avLst/>
          </a:prstGeom>
          <a:noFill/>
        </p:spPr>
        <p:txBody>
          <a:bodyPr wrap="none" rtlCol="0">
            <a:spAutoFit/>
          </a:bodyPr>
          <a:lstStyle/>
          <a:p>
            <a:r>
              <a:rPr lang="en-IN" dirty="0"/>
              <a:t>3R-IP Mechanism</a:t>
            </a:r>
          </a:p>
        </p:txBody>
      </p:sp>
    </p:spTree>
    <p:extLst>
      <p:ext uri="{BB962C8B-B14F-4D97-AF65-F5344CB8AC3E}">
        <p14:creationId xmlns:p14="http://schemas.microsoft.com/office/powerpoint/2010/main" val="2780784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56F72-4E37-3EE6-C05C-FE3B8702FB33}"/>
              </a:ext>
            </a:extLst>
          </p:cNvPr>
          <p:cNvSpPr txBox="1"/>
          <p:nvPr/>
        </p:nvSpPr>
        <p:spPr>
          <a:xfrm>
            <a:off x="2715491" y="540388"/>
            <a:ext cx="6096000" cy="523220"/>
          </a:xfrm>
          <a:prstGeom prst="rect">
            <a:avLst/>
          </a:prstGeom>
          <a:noFill/>
        </p:spPr>
        <p:txBody>
          <a:bodyPr wrap="square">
            <a:spAutoFit/>
          </a:bodyPr>
          <a:lstStyle/>
          <a:p>
            <a:r>
              <a:rPr lang="en-IN" sz="2800" b="1" dirty="0"/>
              <a:t>Types of Four-Bar Mechanisms</a:t>
            </a:r>
            <a:r>
              <a:rPr lang="en-IN" sz="2800" dirty="0"/>
              <a:t>:</a:t>
            </a:r>
          </a:p>
        </p:txBody>
      </p:sp>
      <p:sp>
        <p:nvSpPr>
          <p:cNvPr id="5" name="TextBox 4">
            <a:extLst>
              <a:ext uri="{FF2B5EF4-FFF2-40B4-BE49-F238E27FC236}">
                <a16:creationId xmlns:a16="http://schemas.microsoft.com/office/drawing/2014/main" id="{834BF0EB-5B7D-0C51-509B-1FFC476BA5D0}"/>
              </a:ext>
            </a:extLst>
          </p:cNvPr>
          <p:cNvSpPr txBox="1"/>
          <p:nvPr/>
        </p:nvSpPr>
        <p:spPr>
          <a:xfrm>
            <a:off x="203200" y="1063608"/>
            <a:ext cx="6096000" cy="461665"/>
          </a:xfrm>
          <a:prstGeom prst="rect">
            <a:avLst/>
          </a:prstGeom>
          <a:noFill/>
        </p:spPr>
        <p:txBody>
          <a:bodyPr wrap="square">
            <a:spAutoFit/>
          </a:bodyPr>
          <a:lstStyle/>
          <a:p>
            <a:r>
              <a:rPr lang="en-IN" sz="2400" b="1" dirty="0"/>
              <a:t>Single Slider-Crank Chain Mechanism</a:t>
            </a:r>
          </a:p>
        </p:txBody>
      </p:sp>
      <p:sp>
        <p:nvSpPr>
          <p:cNvPr id="7" name="TextBox 6">
            <a:extLst>
              <a:ext uri="{FF2B5EF4-FFF2-40B4-BE49-F238E27FC236}">
                <a16:creationId xmlns:a16="http://schemas.microsoft.com/office/drawing/2014/main" id="{1BC71C29-40AC-15F5-98EF-DEB233C34C91}"/>
              </a:ext>
            </a:extLst>
          </p:cNvPr>
          <p:cNvSpPr txBox="1"/>
          <p:nvPr/>
        </p:nvSpPr>
        <p:spPr>
          <a:xfrm>
            <a:off x="101600" y="1732110"/>
            <a:ext cx="11988800" cy="1569660"/>
          </a:xfrm>
          <a:prstGeom prst="rect">
            <a:avLst/>
          </a:prstGeom>
          <a:noFill/>
        </p:spPr>
        <p:txBody>
          <a:bodyPr wrap="square">
            <a:spAutoFit/>
          </a:bodyPr>
          <a:lstStyle/>
          <a:p>
            <a:r>
              <a:rPr lang="en-US" sz="2400" dirty="0"/>
              <a:t>A </a:t>
            </a:r>
            <a:r>
              <a:rPr lang="en-US" sz="2400" b="1" dirty="0"/>
              <a:t>single slider-crank chain mechanism</a:t>
            </a:r>
            <a:r>
              <a:rPr lang="en-US" sz="2400" dirty="0"/>
              <a:t> is a mechanical system </a:t>
            </a:r>
            <a:r>
              <a:rPr lang="en-US" sz="2400" dirty="0">
                <a:solidFill>
                  <a:srgbClr val="0070C0"/>
                </a:solidFill>
              </a:rPr>
              <a:t>consisting of four links, one of which is a sliding link.</a:t>
            </a:r>
            <a:r>
              <a:rPr lang="en-US" sz="2400" dirty="0"/>
              <a:t> It is used to </a:t>
            </a:r>
            <a:r>
              <a:rPr lang="en-US" sz="2400" dirty="0">
                <a:solidFill>
                  <a:schemeClr val="accent6"/>
                </a:solidFill>
              </a:rPr>
              <a:t>convert rotary motion into linear motion or vice versa</a:t>
            </a:r>
            <a:r>
              <a:rPr lang="en-US" sz="2400" dirty="0"/>
              <a:t>. It is one of the simplest and most widely used mechanisms in various engineering applications, such as engines and compressors.</a:t>
            </a:r>
            <a:endParaRPr lang="en-IN" sz="2400" dirty="0"/>
          </a:p>
        </p:txBody>
      </p:sp>
      <p:pic>
        <p:nvPicPr>
          <p:cNvPr id="8" name="Picture 7">
            <a:extLst>
              <a:ext uri="{FF2B5EF4-FFF2-40B4-BE49-F238E27FC236}">
                <a16:creationId xmlns:a16="http://schemas.microsoft.com/office/drawing/2014/main" id="{5D73487D-9A91-7006-A884-CC8AE3C97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64" y="3556231"/>
            <a:ext cx="44196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TextBox 9">
            <a:extLst>
              <a:ext uri="{FF2B5EF4-FFF2-40B4-BE49-F238E27FC236}">
                <a16:creationId xmlns:a16="http://schemas.microsoft.com/office/drawing/2014/main" id="{C868A39F-994B-BDAB-F665-405819022667}"/>
              </a:ext>
            </a:extLst>
          </p:cNvPr>
          <p:cNvSpPr txBox="1"/>
          <p:nvPr/>
        </p:nvSpPr>
        <p:spPr>
          <a:xfrm>
            <a:off x="5153891" y="5241362"/>
            <a:ext cx="7038109" cy="939168"/>
          </a:xfrm>
          <a:prstGeom prst="rect">
            <a:avLst/>
          </a:prstGeom>
          <a:noFill/>
        </p:spPr>
        <p:txBody>
          <a:bodyPr wrap="square">
            <a:spAutoFit/>
          </a:bodyPr>
          <a:lstStyle/>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ea typeface="+mn-ea"/>
              </a:rPr>
              <a:t>Link 1 – Fixed Link             </a:t>
            </a:r>
            <a:r>
              <a:rPr kumimoji="0" lang="en-US" altLang="en-US" sz="2400" b="0" i="0" u="none" strike="noStrike" kern="1200" cap="none" spc="0" normalizeH="0" baseline="0" noProof="0" dirty="0" err="1">
                <a:ln>
                  <a:noFill/>
                </a:ln>
                <a:effectLst/>
                <a:uLnTx/>
                <a:uFillTx/>
                <a:ea typeface="+mn-ea"/>
              </a:rPr>
              <a:t>Link</a:t>
            </a:r>
            <a:r>
              <a:rPr kumimoji="0" lang="en-US" altLang="en-US" sz="2400" b="0" i="0" u="none" strike="noStrike" kern="1200" cap="none" spc="0" normalizeH="0" baseline="0" noProof="0" dirty="0">
                <a:ln>
                  <a:noFill/>
                </a:ln>
                <a:effectLst/>
                <a:uLnTx/>
                <a:uFillTx/>
                <a:ea typeface="+mn-ea"/>
              </a:rPr>
              <a:t> 3 – Connecting Rod</a:t>
            </a:r>
          </a:p>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effectLst/>
                <a:uLnTx/>
                <a:uFillTx/>
                <a:ea typeface="+mn-ea"/>
              </a:rPr>
              <a:t>    </a:t>
            </a:r>
            <a:r>
              <a:rPr kumimoji="0" lang="en-US" altLang="en-US" sz="2400" b="0" i="0" u="none" strike="noStrike" kern="1200" cap="none" spc="0" normalizeH="0" baseline="0" noProof="0" dirty="0">
                <a:ln>
                  <a:noFill/>
                </a:ln>
                <a:effectLst/>
                <a:uLnTx/>
                <a:uFillTx/>
                <a:ea typeface="+mn-ea"/>
              </a:rPr>
              <a:t>Link 2 – Crank                    Link 4 – Slider / Piston</a:t>
            </a:r>
          </a:p>
        </p:txBody>
      </p:sp>
      <p:pic>
        <p:nvPicPr>
          <p:cNvPr id="11" name="Picture 10">
            <a:hlinkClick r:id="rId3"/>
            <a:extLst>
              <a:ext uri="{FF2B5EF4-FFF2-40B4-BE49-F238E27FC236}">
                <a16:creationId xmlns:a16="http://schemas.microsoft.com/office/drawing/2014/main" id="{D453C901-AD39-F2C6-8354-68B53D0AF5F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60573" y="2646594"/>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03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6918C1-7C04-9818-23CB-2E97C4708644}"/>
              </a:ext>
            </a:extLst>
          </p:cNvPr>
          <p:cNvSpPr txBox="1"/>
          <p:nvPr/>
        </p:nvSpPr>
        <p:spPr>
          <a:xfrm>
            <a:off x="498764" y="273316"/>
            <a:ext cx="8220363" cy="6494085"/>
          </a:xfrm>
          <a:prstGeom prst="rect">
            <a:avLst/>
          </a:prstGeom>
          <a:noFill/>
        </p:spPr>
        <p:txBody>
          <a:bodyPr wrap="square">
            <a:spAutoFit/>
          </a:bodyPr>
          <a:lstStyle/>
          <a:p>
            <a:r>
              <a:rPr lang="en-US" sz="3200" b="1" dirty="0">
                <a:solidFill>
                  <a:srgbClr val="0070C0"/>
                </a:solidFill>
              </a:rPr>
              <a:t>Components:</a:t>
            </a:r>
          </a:p>
          <a:p>
            <a:r>
              <a:rPr lang="en-US" sz="2400" dirty="0"/>
              <a:t>The single slider-crank mechanism consists of four main components:</a:t>
            </a:r>
          </a:p>
          <a:p>
            <a:pPr>
              <a:buFont typeface="+mj-lt"/>
              <a:buAutoNum type="arabicPeriod"/>
            </a:pPr>
            <a:r>
              <a:rPr lang="en-US" sz="2400" b="1" dirty="0">
                <a:solidFill>
                  <a:srgbClr val="C00000"/>
                </a:solidFill>
              </a:rPr>
              <a:t>Frame (Fixed Link)</a:t>
            </a:r>
            <a:r>
              <a:rPr lang="en-US" sz="2400" dirty="0">
                <a:solidFill>
                  <a:srgbClr val="C00000"/>
                </a:solidFill>
              </a:rPr>
              <a:t>:</a:t>
            </a:r>
          </a:p>
          <a:p>
            <a:pPr marL="742950" lvl="1" indent="-285750">
              <a:buFont typeface="+mj-lt"/>
              <a:buAutoNum type="arabicPeriod"/>
            </a:pPr>
            <a:r>
              <a:rPr lang="en-US" sz="2400" dirty="0"/>
              <a:t>This is the stationary link that supports the entire mechanism. It serves as the base for the other moving links.</a:t>
            </a:r>
          </a:p>
          <a:p>
            <a:pPr>
              <a:buFont typeface="+mj-lt"/>
              <a:buAutoNum type="arabicPeriod"/>
            </a:pPr>
            <a:r>
              <a:rPr lang="en-US" sz="2400" b="1" dirty="0">
                <a:solidFill>
                  <a:srgbClr val="C00000"/>
                </a:solidFill>
              </a:rPr>
              <a:t>Crank</a:t>
            </a:r>
            <a:r>
              <a:rPr lang="en-US" sz="2400" dirty="0">
                <a:solidFill>
                  <a:srgbClr val="C00000"/>
                </a:solidFill>
              </a:rPr>
              <a:t>:</a:t>
            </a:r>
          </a:p>
          <a:p>
            <a:pPr marL="742950" lvl="1" indent="-285750">
              <a:buFont typeface="+mj-lt"/>
              <a:buAutoNum type="arabicPeriod"/>
            </a:pPr>
            <a:r>
              <a:rPr lang="en-US" sz="2400" dirty="0"/>
              <a:t>A rotating link connected to the frame that provides input motion. It typically rotates continuously and is driven by an external source such as a motor.</a:t>
            </a:r>
          </a:p>
          <a:p>
            <a:pPr>
              <a:buFont typeface="+mj-lt"/>
              <a:buAutoNum type="arabicPeriod"/>
            </a:pPr>
            <a:r>
              <a:rPr lang="en-US" sz="2400" b="1" dirty="0">
                <a:solidFill>
                  <a:srgbClr val="C00000"/>
                </a:solidFill>
              </a:rPr>
              <a:t>Connecting Rod (Coupler)</a:t>
            </a:r>
            <a:r>
              <a:rPr lang="en-US" sz="2400" dirty="0">
                <a:solidFill>
                  <a:srgbClr val="C00000"/>
                </a:solidFill>
              </a:rPr>
              <a:t>:</a:t>
            </a:r>
          </a:p>
          <a:p>
            <a:pPr marL="742950" lvl="1" indent="-285750">
              <a:buFont typeface="+mj-lt"/>
              <a:buAutoNum type="arabicPeriod"/>
            </a:pPr>
            <a:r>
              <a:rPr lang="en-US" sz="2400" dirty="0"/>
              <a:t>A link that connects the crank to the slider. It transmits motion and force between the crank and the slider.</a:t>
            </a:r>
          </a:p>
          <a:p>
            <a:pPr>
              <a:buFont typeface="+mj-lt"/>
              <a:buAutoNum type="arabicPeriod"/>
            </a:pPr>
            <a:r>
              <a:rPr lang="en-US" sz="2400" b="1" dirty="0">
                <a:solidFill>
                  <a:srgbClr val="C00000"/>
                </a:solidFill>
              </a:rPr>
              <a:t>Slider</a:t>
            </a:r>
            <a:r>
              <a:rPr lang="en-US" sz="2400" dirty="0">
                <a:solidFill>
                  <a:srgbClr val="C00000"/>
                </a:solidFill>
              </a:rPr>
              <a:t>:</a:t>
            </a:r>
          </a:p>
          <a:p>
            <a:pPr marL="742950" lvl="1" indent="-285750">
              <a:buFont typeface="+mj-lt"/>
              <a:buAutoNum type="arabicPeriod"/>
            </a:pPr>
            <a:r>
              <a:rPr lang="en-US" sz="2400" dirty="0"/>
              <a:t>A link that moves in a straight line, usually along a guide path. This linear motion is the output of the mechanism.</a:t>
            </a:r>
          </a:p>
        </p:txBody>
      </p:sp>
      <p:pic>
        <p:nvPicPr>
          <p:cNvPr id="2" name="Picture 1">
            <a:hlinkClick r:id="rId2"/>
            <a:extLst>
              <a:ext uri="{FF2B5EF4-FFF2-40B4-BE49-F238E27FC236}">
                <a16:creationId xmlns:a16="http://schemas.microsoft.com/office/drawing/2014/main" id="{21B18BC2-1B5B-551B-E30B-DC61207B5A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99946" y="1859743"/>
            <a:ext cx="3022599" cy="226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343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2F480A-6C88-BFB3-C849-6C4ABD7C7F46}"/>
              </a:ext>
            </a:extLst>
          </p:cNvPr>
          <p:cNvSpPr txBox="1"/>
          <p:nvPr/>
        </p:nvSpPr>
        <p:spPr>
          <a:xfrm>
            <a:off x="226291" y="3355446"/>
            <a:ext cx="11739417" cy="3108543"/>
          </a:xfrm>
          <a:prstGeom prst="rect">
            <a:avLst/>
          </a:prstGeom>
          <a:noFill/>
        </p:spPr>
        <p:txBody>
          <a:bodyPr wrap="square">
            <a:spAutoFit/>
          </a:bodyPr>
          <a:lstStyle/>
          <a:p>
            <a:pPr algn="just"/>
            <a:r>
              <a:rPr lang="en-US" sz="2800" b="1" dirty="0"/>
              <a:t>Working Principle:</a:t>
            </a:r>
          </a:p>
          <a:p>
            <a:pPr marL="457200" indent="-457200" algn="just">
              <a:buFont typeface="Wingdings" panose="05000000000000000000" pitchFamily="2" charset="2"/>
              <a:buChar char="§"/>
            </a:pPr>
            <a:r>
              <a:rPr lang="en-US" sz="2800" dirty="0"/>
              <a:t>The </a:t>
            </a:r>
            <a:r>
              <a:rPr lang="en-US" sz="2800" dirty="0">
                <a:solidFill>
                  <a:srgbClr val="00B0F0"/>
                </a:solidFill>
              </a:rPr>
              <a:t>crank rotates continuously</a:t>
            </a:r>
            <a:r>
              <a:rPr lang="en-US" sz="2800" dirty="0"/>
              <a:t>, causing the </a:t>
            </a:r>
            <a:r>
              <a:rPr lang="en-US" sz="2800" dirty="0">
                <a:solidFill>
                  <a:srgbClr val="00B0F0"/>
                </a:solidFill>
              </a:rPr>
              <a:t>connecting rod to oscillate</a:t>
            </a:r>
            <a:r>
              <a:rPr lang="en-US" sz="2800" dirty="0"/>
              <a:t>.</a:t>
            </a:r>
          </a:p>
          <a:p>
            <a:pPr marL="457200" indent="-457200">
              <a:buFont typeface="Wingdings" panose="05000000000000000000" pitchFamily="2" charset="2"/>
              <a:buChar char="§"/>
            </a:pPr>
            <a:r>
              <a:rPr lang="en-US" sz="2800" dirty="0"/>
              <a:t>The oscillatory motion of the connecting rod is converted into the linear motion of the slider.</a:t>
            </a:r>
          </a:p>
          <a:p>
            <a:pPr marL="457200" indent="-457200">
              <a:buFont typeface="Wingdings" panose="05000000000000000000" pitchFamily="2" charset="2"/>
              <a:buChar char="§"/>
            </a:pPr>
            <a:r>
              <a:rPr lang="en-US" sz="2800" dirty="0"/>
              <a:t>Alternatively, </a:t>
            </a:r>
            <a:r>
              <a:rPr lang="en-US" sz="2800" dirty="0">
                <a:solidFill>
                  <a:srgbClr val="00B0F0"/>
                </a:solidFill>
              </a:rPr>
              <a:t>if the slider is given a linear input motion, the crank can produce a rotary output motion</a:t>
            </a:r>
            <a:r>
              <a:rPr lang="en-US" sz="2800" dirty="0"/>
              <a:t>. This is the working principle of the single slider crank mechanism.</a:t>
            </a:r>
          </a:p>
        </p:txBody>
      </p:sp>
      <p:pic>
        <p:nvPicPr>
          <p:cNvPr id="2" name="Picture 1">
            <a:hlinkClick r:id="rId2"/>
            <a:extLst>
              <a:ext uri="{FF2B5EF4-FFF2-40B4-BE49-F238E27FC236}">
                <a16:creationId xmlns:a16="http://schemas.microsoft.com/office/drawing/2014/main" id="{9147DC94-1D2D-863E-4D94-F83A7A5CF8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964" y="-68372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09A6EFD-48E7-5C4D-2305-027D9F2CD0EC}"/>
              </a:ext>
            </a:extLst>
          </p:cNvPr>
          <p:cNvSpPr txBox="1"/>
          <p:nvPr/>
        </p:nvSpPr>
        <p:spPr>
          <a:xfrm>
            <a:off x="5523346" y="1532746"/>
            <a:ext cx="7038109" cy="939168"/>
          </a:xfrm>
          <a:prstGeom prst="rect">
            <a:avLst/>
          </a:prstGeom>
          <a:noFill/>
        </p:spPr>
        <p:txBody>
          <a:bodyPr wrap="square">
            <a:spAutoFit/>
          </a:bodyPr>
          <a:lstStyle/>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ea typeface="+mn-ea"/>
              </a:rPr>
              <a:t>Link 1 – Fixed Link             </a:t>
            </a:r>
            <a:r>
              <a:rPr kumimoji="0" lang="en-US" altLang="en-US" sz="2400" b="0" i="0" u="none" strike="noStrike" kern="1200" cap="none" spc="0" normalizeH="0" baseline="0" noProof="0" dirty="0" err="1">
                <a:ln>
                  <a:noFill/>
                </a:ln>
                <a:effectLst/>
                <a:uLnTx/>
                <a:uFillTx/>
                <a:ea typeface="+mn-ea"/>
              </a:rPr>
              <a:t>Link</a:t>
            </a:r>
            <a:r>
              <a:rPr kumimoji="0" lang="en-US" altLang="en-US" sz="2400" b="0" i="0" u="none" strike="noStrike" kern="1200" cap="none" spc="0" normalizeH="0" baseline="0" noProof="0" dirty="0">
                <a:ln>
                  <a:noFill/>
                </a:ln>
                <a:effectLst/>
                <a:uLnTx/>
                <a:uFillTx/>
                <a:ea typeface="+mn-ea"/>
              </a:rPr>
              <a:t> 3 – Connecting Rod</a:t>
            </a:r>
          </a:p>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effectLst/>
                <a:uLnTx/>
                <a:uFillTx/>
                <a:ea typeface="+mn-ea"/>
              </a:rPr>
              <a:t>    </a:t>
            </a:r>
            <a:r>
              <a:rPr kumimoji="0" lang="en-US" altLang="en-US" sz="2400" b="0" i="0" u="none" strike="noStrike" kern="1200" cap="none" spc="0" normalizeH="0" baseline="0" noProof="0" dirty="0">
                <a:ln>
                  <a:noFill/>
                </a:ln>
                <a:effectLst/>
                <a:uLnTx/>
                <a:uFillTx/>
                <a:ea typeface="+mn-ea"/>
              </a:rPr>
              <a:t>Link 2 – Crank                    Link 4 – Slider / Piston</a:t>
            </a:r>
          </a:p>
        </p:txBody>
      </p:sp>
      <p:pic>
        <p:nvPicPr>
          <p:cNvPr id="5" name="Picture 4">
            <a:extLst>
              <a:ext uri="{FF2B5EF4-FFF2-40B4-BE49-F238E27FC236}">
                <a16:creationId xmlns:a16="http://schemas.microsoft.com/office/drawing/2014/main" id="{2D4922AD-DF6E-C83D-0DA3-A81E1BFE9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55" y="1652587"/>
            <a:ext cx="44196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251476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B65BA-3ED2-74D7-7A5E-35165D354A66}"/>
              </a:ext>
            </a:extLst>
          </p:cNvPr>
          <p:cNvSpPr txBox="1"/>
          <p:nvPr/>
        </p:nvSpPr>
        <p:spPr>
          <a:xfrm>
            <a:off x="988292" y="568097"/>
            <a:ext cx="8857672" cy="584775"/>
          </a:xfrm>
          <a:prstGeom prst="rect">
            <a:avLst/>
          </a:prstGeom>
          <a:noFill/>
        </p:spPr>
        <p:txBody>
          <a:bodyPr wrap="square">
            <a:spAutoFit/>
          </a:bodyPr>
          <a:lstStyle/>
          <a:p>
            <a:r>
              <a:rPr lang="en-US" sz="3200" dirty="0"/>
              <a:t>Inversions of Single Slider-Crank Mechanism</a:t>
            </a:r>
            <a:endParaRPr lang="en-IN" sz="3200" dirty="0"/>
          </a:p>
        </p:txBody>
      </p:sp>
      <p:sp>
        <p:nvSpPr>
          <p:cNvPr id="5" name="TextBox 4">
            <a:extLst>
              <a:ext uri="{FF2B5EF4-FFF2-40B4-BE49-F238E27FC236}">
                <a16:creationId xmlns:a16="http://schemas.microsoft.com/office/drawing/2014/main" id="{3DC6971D-DE31-0B72-DA5E-BDB920BA2164}"/>
              </a:ext>
            </a:extLst>
          </p:cNvPr>
          <p:cNvSpPr txBox="1"/>
          <p:nvPr/>
        </p:nvSpPr>
        <p:spPr>
          <a:xfrm>
            <a:off x="92364" y="1427402"/>
            <a:ext cx="11998036" cy="1938992"/>
          </a:xfrm>
          <a:prstGeom prst="rect">
            <a:avLst/>
          </a:prstGeom>
          <a:noFill/>
        </p:spPr>
        <p:txBody>
          <a:bodyPr wrap="square">
            <a:spAutoFit/>
          </a:bodyPr>
          <a:lstStyle/>
          <a:p>
            <a:r>
              <a:rPr lang="en-US" sz="2400" dirty="0"/>
              <a:t>The </a:t>
            </a:r>
            <a:r>
              <a:rPr lang="en-US" sz="2400" b="1" dirty="0"/>
              <a:t>inversion of a mechanism</a:t>
            </a:r>
            <a:r>
              <a:rPr lang="en-US" sz="2400" dirty="0"/>
              <a:t> is </a:t>
            </a:r>
            <a:r>
              <a:rPr lang="en-US" sz="2400" dirty="0">
                <a:solidFill>
                  <a:srgbClr val="00B0F0"/>
                </a:solidFill>
              </a:rPr>
              <a:t>obtained by fixing a different link in the kinematic chain, while keeping the other links movable</a:t>
            </a:r>
            <a:r>
              <a:rPr lang="en-US" sz="2400" dirty="0"/>
              <a:t>. This alters the function and application of the mechanism.</a:t>
            </a:r>
          </a:p>
          <a:p>
            <a:pPr marL="342900" indent="-342900" algn="just">
              <a:buFont typeface="Wingdings" panose="05000000000000000000" pitchFamily="2" charset="2"/>
              <a:buChar char="Ø"/>
            </a:pPr>
            <a:r>
              <a:rPr lang="en-US" sz="2400" dirty="0"/>
              <a:t>For the </a:t>
            </a:r>
            <a:r>
              <a:rPr lang="en-US" sz="2400" b="1" dirty="0"/>
              <a:t>single slider-crank mechanism</a:t>
            </a:r>
            <a:r>
              <a:rPr lang="en-US" sz="2400" dirty="0"/>
              <a:t>, there are four links, and </a:t>
            </a:r>
            <a:r>
              <a:rPr lang="en-US" sz="2400" dirty="0">
                <a:solidFill>
                  <a:srgbClr val="C00000"/>
                </a:solidFill>
              </a:rPr>
              <a:t>by fixing each link one at a time, </a:t>
            </a:r>
            <a:r>
              <a:rPr lang="en-US" sz="2400" dirty="0"/>
              <a:t>we can obtain four possible inversions. These are used in various machines for different purposes.</a:t>
            </a:r>
          </a:p>
        </p:txBody>
      </p:sp>
      <p:pic>
        <p:nvPicPr>
          <p:cNvPr id="7" name="Picture 6">
            <a:extLst>
              <a:ext uri="{FF2B5EF4-FFF2-40B4-BE49-F238E27FC236}">
                <a16:creationId xmlns:a16="http://schemas.microsoft.com/office/drawing/2014/main" id="{FC913A1F-29F5-ABD2-3246-3B27D83AA65B}"/>
              </a:ext>
            </a:extLst>
          </p:cNvPr>
          <p:cNvPicPr>
            <a:picLocks noChangeAspect="1"/>
          </p:cNvPicPr>
          <p:nvPr/>
        </p:nvPicPr>
        <p:blipFill>
          <a:blip r:embed="rId2"/>
          <a:stretch>
            <a:fillRect/>
          </a:stretch>
        </p:blipFill>
        <p:spPr>
          <a:xfrm>
            <a:off x="2416753" y="6289903"/>
            <a:ext cx="6610350" cy="428625"/>
          </a:xfrm>
          <a:prstGeom prst="rect">
            <a:avLst/>
          </a:prstGeom>
        </p:spPr>
      </p:pic>
      <p:pic>
        <p:nvPicPr>
          <p:cNvPr id="9" name="Picture 8">
            <a:extLst>
              <a:ext uri="{FF2B5EF4-FFF2-40B4-BE49-F238E27FC236}">
                <a16:creationId xmlns:a16="http://schemas.microsoft.com/office/drawing/2014/main" id="{FD9D6619-C008-1FEE-14E0-E260F8A9BAD0}"/>
              </a:ext>
            </a:extLst>
          </p:cNvPr>
          <p:cNvPicPr>
            <a:picLocks noChangeAspect="1"/>
          </p:cNvPicPr>
          <p:nvPr/>
        </p:nvPicPr>
        <p:blipFill>
          <a:blip r:embed="rId3"/>
          <a:stretch>
            <a:fillRect/>
          </a:stretch>
        </p:blipFill>
        <p:spPr>
          <a:xfrm>
            <a:off x="2623127" y="3429000"/>
            <a:ext cx="5887171" cy="2745094"/>
          </a:xfrm>
          <a:prstGeom prst="rect">
            <a:avLst/>
          </a:prstGeom>
        </p:spPr>
      </p:pic>
    </p:spTree>
    <p:extLst>
      <p:ext uri="{BB962C8B-B14F-4D97-AF65-F5344CB8AC3E}">
        <p14:creationId xmlns:p14="http://schemas.microsoft.com/office/powerpoint/2010/main" val="211845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Crank and Slider Mechanism">
            <a:extLst>
              <a:ext uri="{FF2B5EF4-FFF2-40B4-BE49-F238E27FC236}">
                <a16:creationId xmlns:a16="http://schemas.microsoft.com/office/drawing/2014/main" id="{7CB7F2F2-32B6-6B14-98EF-D04C17A24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636" y="1608048"/>
            <a:ext cx="4968298" cy="24841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C63FEB-AF56-2FFF-0321-19EE10235434}"/>
              </a:ext>
            </a:extLst>
          </p:cNvPr>
          <p:cNvSpPr txBox="1"/>
          <p:nvPr/>
        </p:nvSpPr>
        <p:spPr>
          <a:xfrm>
            <a:off x="346075" y="4683901"/>
            <a:ext cx="11720944" cy="1200329"/>
          </a:xfrm>
          <a:prstGeom prst="rect">
            <a:avLst/>
          </a:prstGeom>
          <a:noFill/>
        </p:spPr>
        <p:txBody>
          <a:bodyPr wrap="square">
            <a:spAutoFit/>
          </a:bodyPr>
          <a:lstStyle/>
          <a:p>
            <a:r>
              <a:rPr lang="en-US" sz="2400" dirty="0"/>
              <a:t>For the </a:t>
            </a:r>
            <a:r>
              <a:rPr lang="en-US" sz="2400" b="1" dirty="0"/>
              <a:t>first inversion</a:t>
            </a:r>
            <a:r>
              <a:rPr lang="en-US" sz="2400" dirty="0"/>
              <a:t>, the </a:t>
            </a:r>
            <a:r>
              <a:rPr lang="en-US" sz="2400" b="1" dirty="0"/>
              <a:t>frame (link 1)</a:t>
            </a:r>
            <a:r>
              <a:rPr lang="en-US" sz="2400" dirty="0"/>
              <a:t> is fixed, allowing the crank (link 2) to rotate continuously, the connecting rod (link 3) to transmit motion, and the slider (link 4) to reciprocate in a straight line.</a:t>
            </a:r>
            <a:endParaRPr lang="en-IN" sz="2400" dirty="0"/>
          </a:p>
        </p:txBody>
      </p:sp>
      <p:pic>
        <p:nvPicPr>
          <p:cNvPr id="4" name="Picture 3">
            <a:extLst>
              <a:ext uri="{FF2B5EF4-FFF2-40B4-BE49-F238E27FC236}">
                <a16:creationId xmlns:a16="http://schemas.microsoft.com/office/drawing/2014/main" id="{CE79901B-0EAC-14DD-4DE8-7CF11560817A}"/>
              </a:ext>
            </a:extLst>
          </p:cNvPr>
          <p:cNvPicPr>
            <a:picLocks noChangeAspect="1"/>
          </p:cNvPicPr>
          <p:nvPr/>
        </p:nvPicPr>
        <p:blipFill>
          <a:blip r:embed="rId3"/>
          <a:stretch>
            <a:fillRect/>
          </a:stretch>
        </p:blipFill>
        <p:spPr>
          <a:xfrm>
            <a:off x="217632" y="259484"/>
            <a:ext cx="6915150" cy="1314450"/>
          </a:xfrm>
          <a:prstGeom prst="rect">
            <a:avLst/>
          </a:prstGeom>
        </p:spPr>
      </p:pic>
      <p:pic>
        <p:nvPicPr>
          <p:cNvPr id="7" name="Picture 6">
            <a:extLst>
              <a:ext uri="{FF2B5EF4-FFF2-40B4-BE49-F238E27FC236}">
                <a16:creationId xmlns:a16="http://schemas.microsoft.com/office/drawing/2014/main" id="{175D71DA-F82E-FC04-46FA-3A5ABF5D9280}"/>
              </a:ext>
            </a:extLst>
          </p:cNvPr>
          <p:cNvPicPr>
            <a:picLocks noChangeAspect="1"/>
          </p:cNvPicPr>
          <p:nvPr/>
        </p:nvPicPr>
        <p:blipFill>
          <a:blip r:embed="rId4"/>
          <a:stretch>
            <a:fillRect/>
          </a:stretch>
        </p:blipFill>
        <p:spPr>
          <a:xfrm>
            <a:off x="407266" y="1573934"/>
            <a:ext cx="3600450" cy="1533525"/>
          </a:xfrm>
          <a:prstGeom prst="rect">
            <a:avLst/>
          </a:prstGeom>
        </p:spPr>
      </p:pic>
      <p:pic>
        <p:nvPicPr>
          <p:cNvPr id="9" name="Picture 8">
            <a:extLst>
              <a:ext uri="{FF2B5EF4-FFF2-40B4-BE49-F238E27FC236}">
                <a16:creationId xmlns:a16="http://schemas.microsoft.com/office/drawing/2014/main" id="{8B94FDFE-2236-8B55-C831-2C8DEAA5C78F}"/>
              </a:ext>
            </a:extLst>
          </p:cNvPr>
          <p:cNvPicPr>
            <a:picLocks noChangeAspect="1"/>
          </p:cNvPicPr>
          <p:nvPr/>
        </p:nvPicPr>
        <p:blipFill>
          <a:blip r:embed="rId5"/>
          <a:stretch>
            <a:fillRect/>
          </a:stretch>
        </p:blipFill>
        <p:spPr>
          <a:xfrm>
            <a:off x="873991" y="3158114"/>
            <a:ext cx="2057400" cy="1190625"/>
          </a:xfrm>
          <a:prstGeom prst="rect">
            <a:avLst/>
          </a:prstGeom>
        </p:spPr>
      </p:pic>
      <p:sp>
        <p:nvSpPr>
          <p:cNvPr id="12" name="TextBox 11">
            <a:extLst>
              <a:ext uri="{FF2B5EF4-FFF2-40B4-BE49-F238E27FC236}">
                <a16:creationId xmlns:a16="http://schemas.microsoft.com/office/drawing/2014/main" id="{AB4EECF1-FEDE-ED04-9DD7-6F9EBDC20DDC}"/>
              </a:ext>
            </a:extLst>
          </p:cNvPr>
          <p:cNvSpPr txBox="1"/>
          <p:nvPr/>
        </p:nvSpPr>
        <p:spPr>
          <a:xfrm>
            <a:off x="3942869" y="5967020"/>
            <a:ext cx="5218929" cy="830997"/>
          </a:xfrm>
          <a:prstGeom prst="rect">
            <a:avLst/>
          </a:prstGeom>
          <a:noFill/>
        </p:spPr>
        <p:txBody>
          <a:bodyPr wrap="none" rtlCol="0">
            <a:spAutoFit/>
          </a:bodyPr>
          <a:lstStyle/>
          <a:p>
            <a:r>
              <a:rPr lang="en-IN" sz="2400" dirty="0">
                <a:solidFill>
                  <a:srgbClr val="00B0F0"/>
                </a:solidFill>
              </a:rPr>
              <a:t>1) I.C. Engine mechanism. (piston driver)</a:t>
            </a:r>
          </a:p>
          <a:p>
            <a:r>
              <a:rPr lang="en-IN" sz="2400" dirty="0">
                <a:solidFill>
                  <a:srgbClr val="00B0F0"/>
                </a:solidFill>
              </a:rPr>
              <a:t>2) In air compressor (crank driver)</a:t>
            </a:r>
          </a:p>
        </p:txBody>
      </p:sp>
      <p:sp>
        <p:nvSpPr>
          <p:cNvPr id="13" name="TextBox 12">
            <a:extLst>
              <a:ext uri="{FF2B5EF4-FFF2-40B4-BE49-F238E27FC236}">
                <a16:creationId xmlns:a16="http://schemas.microsoft.com/office/drawing/2014/main" id="{A32E4CBD-7AA7-5A2E-79DD-A726F1DD2E6C}"/>
              </a:ext>
            </a:extLst>
          </p:cNvPr>
          <p:cNvSpPr txBox="1"/>
          <p:nvPr/>
        </p:nvSpPr>
        <p:spPr>
          <a:xfrm>
            <a:off x="873991" y="6032760"/>
            <a:ext cx="2055499" cy="523220"/>
          </a:xfrm>
          <a:prstGeom prst="rect">
            <a:avLst/>
          </a:prstGeom>
          <a:noFill/>
        </p:spPr>
        <p:txBody>
          <a:bodyPr wrap="none" rtlCol="0">
            <a:spAutoFit/>
          </a:bodyPr>
          <a:lstStyle/>
          <a:p>
            <a:r>
              <a:rPr lang="en-IN" sz="2800" dirty="0"/>
              <a:t>Applications </a:t>
            </a:r>
          </a:p>
        </p:txBody>
      </p:sp>
      <p:sp>
        <p:nvSpPr>
          <p:cNvPr id="15" name="TextBox 14">
            <a:extLst>
              <a:ext uri="{FF2B5EF4-FFF2-40B4-BE49-F238E27FC236}">
                <a16:creationId xmlns:a16="http://schemas.microsoft.com/office/drawing/2014/main" id="{4FACF1C2-831E-57CD-7E51-FB4071CEA6BC}"/>
              </a:ext>
            </a:extLst>
          </p:cNvPr>
          <p:cNvSpPr txBox="1"/>
          <p:nvPr/>
        </p:nvSpPr>
        <p:spPr>
          <a:xfrm>
            <a:off x="6363855" y="3970099"/>
            <a:ext cx="6096000" cy="461665"/>
          </a:xfrm>
          <a:prstGeom prst="rect">
            <a:avLst/>
          </a:prstGeom>
          <a:noFill/>
        </p:spPr>
        <p:txBody>
          <a:bodyPr wrap="square">
            <a:spAutoFit/>
          </a:bodyPr>
          <a:lstStyle/>
          <a:p>
            <a:r>
              <a:rPr kumimoji="0" lang="en-IN" sz="2400" b="0" i="0" u="none" strike="noStrike" kern="1200" cap="none" spc="0" normalizeH="0" baseline="0" noProof="0" dirty="0">
                <a:ln>
                  <a:noFill/>
                </a:ln>
                <a:solidFill>
                  <a:srgbClr val="C00000"/>
                </a:solidFill>
                <a:effectLst/>
                <a:uLnTx/>
                <a:uFillTx/>
                <a:latin typeface="Calibri" panose="020F0502020204030204"/>
                <a:ea typeface="+mn-ea"/>
                <a:cs typeface="+mn-cs"/>
              </a:rPr>
              <a:t>I.C. Engine mechanism.</a:t>
            </a:r>
            <a:endParaRPr lang="en-IN" dirty="0">
              <a:solidFill>
                <a:srgbClr val="C00000"/>
              </a:solidFill>
            </a:endParaRPr>
          </a:p>
        </p:txBody>
      </p:sp>
    </p:spTree>
    <p:extLst>
      <p:ext uri="{BB962C8B-B14F-4D97-AF65-F5344CB8AC3E}">
        <p14:creationId xmlns:p14="http://schemas.microsoft.com/office/powerpoint/2010/main" val="1416783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5846E-A222-5F87-2F24-A26BAB2378BC}"/>
              </a:ext>
            </a:extLst>
          </p:cNvPr>
          <p:cNvPicPr>
            <a:picLocks noChangeAspect="1"/>
          </p:cNvPicPr>
          <p:nvPr/>
        </p:nvPicPr>
        <p:blipFill>
          <a:blip r:embed="rId2"/>
          <a:stretch>
            <a:fillRect/>
          </a:stretch>
        </p:blipFill>
        <p:spPr>
          <a:xfrm>
            <a:off x="7710200" y="869941"/>
            <a:ext cx="4223182" cy="2360556"/>
          </a:xfrm>
          <a:prstGeom prst="rect">
            <a:avLst/>
          </a:prstGeom>
        </p:spPr>
      </p:pic>
      <p:sp>
        <p:nvSpPr>
          <p:cNvPr id="6" name="TextBox 5">
            <a:extLst>
              <a:ext uri="{FF2B5EF4-FFF2-40B4-BE49-F238E27FC236}">
                <a16:creationId xmlns:a16="http://schemas.microsoft.com/office/drawing/2014/main" id="{4E84966E-AB63-8443-C6D8-17C7F5418E9D}"/>
              </a:ext>
            </a:extLst>
          </p:cNvPr>
          <p:cNvSpPr txBox="1"/>
          <p:nvPr/>
        </p:nvSpPr>
        <p:spPr>
          <a:xfrm>
            <a:off x="771236" y="86994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dirty="0">
                <a:solidFill>
                  <a:prstClr val="black"/>
                </a:solidFill>
                <a:latin typeface="Calibri" panose="020F0502020204030204"/>
              </a:rPr>
              <a:t>Second</a:t>
            </a: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Inversion</a:t>
            </a:r>
          </a:p>
        </p:txBody>
      </p:sp>
      <p:sp>
        <p:nvSpPr>
          <p:cNvPr id="8" name="TextBox 7">
            <a:extLst>
              <a:ext uri="{FF2B5EF4-FFF2-40B4-BE49-F238E27FC236}">
                <a16:creationId xmlns:a16="http://schemas.microsoft.com/office/drawing/2014/main" id="{20EAE19D-6B51-3066-26F9-89E89C40A08C}"/>
              </a:ext>
            </a:extLst>
          </p:cNvPr>
          <p:cNvSpPr txBox="1"/>
          <p:nvPr/>
        </p:nvSpPr>
        <p:spPr>
          <a:xfrm>
            <a:off x="258618" y="4239727"/>
            <a:ext cx="11674764" cy="1384995"/>
          </a:xfrm>
          <a:prstGeom prst="rect">
            <a:avLst/>
          </a:prstGeom>
          <a:noFill/>
        </p:spPr>
        <p:txBody>
          <a:bodyPr wrap="square">
            <a:spAutoFit/>
          </a:bodyPr>
          <a:lstStyle/>
          <a:p>
            <a:r>
              <a:rPr lang="en-US" sz="2800" dirty="0"/>
              <a:t>For the </a:t>
            </a:r>
            <a:r>
              <a:rPr lang="en-US" sz="2800" b="1" dirty="0"/>
              <a:t>second inversion</a:t>
            </a:r>
            <a:r>
              <a:rPr lang="en-US" sz="2800" dirty="0"/>
              <a:t>, the </a:t>
            </a:r>
            <a:r>
              <a:rPr lang="en-US" sz="2800" b="1" dirty="0"/>
              <a:t>crank (link 2)</a:t>
            </a:r>
            <a:r>
              <a:rPr lang="en-US" sz="2800" dirty="0"/>
              <a:t> is fixed, causing the slider (link 4) and the connecting rod (link 3) to work together to produce a quick-return motion, commonly used in shaping and slotting machines.</a:t>
            </a:r>
            <a:endParaRPr lang="en-IN" sz="2800" dirty="0"/>
          </a:p>
        </p:txBody>
      </p:sp>
      <p:pic>
        <p:nvPicPr>
          <p:cNvPr id="3" name="Picture 2">
            <a:extLst>
              <a:ext uri="{FF2B5EF4-FFF2-40B4-BE49-F238E27FC236}">
                <a16:creationId xmlns:a16="http://schemas.microsoft.com/office/drawing/2014/main" id="{8A0BFFC6-E48D-BF7C-299D-3346004A9480}"/>
              </a:ext>
            </a:extLst>
          </p:cNvPr>
          <p:cNvPicPr>
            <a:picLocks noChangeAspect="1"/>
          </p:cNvPicPr>
          <p:nvPr/>
        </p:nvPicPr>
        <p:blipFill>
          <a:blip r:embed="rId3"/>
          <a:stretch>
            <a:fillRect/>
          </a:stretch>
        </p:blipFill>
        <p:spPr>
          <a:xfrm>
            <a:off x="258618" y="2050219"/>
            <a:ext cx="7121237" cy="381000"/>
          </a:xfrm>
          <a:prstGeom prst="rect">
            <a:avLst/>
          </a:prstGeom>
        </p:spPr>
      </p:pic>
      <p:pic>
        <p:nvPicPr>
          <p:cNvPr id="7" name="Picture 6">
            <a:extLst>
              <a:ext uri="{FF2B5EF4-FFF2-40B4-BE49-F238E27FC236}">
                <a16:creationId xmlns:a16="http://schemas.microsoft.com/office/drawing/2014/main" id="{7349EC47-05A8-DA9E-86DC-5F9F2E26740A}"/>
              </a:ext>
            </a:extLst>
          </p:cNvPr>
          <p:cNvPicPr>
            <a:picLocks noChangeAspect="1"/>
          </p:cNvPicPr>
          <p:nvPr/>
        </p:nvPicPr>
        <p:blipFill>
          <a:blip r:embed="rId4"/>
          <a:stretch>
            <a:fillRect/>
          </a:stretch>
        </p:blipFill>
        <p:spPr>
          <a:xfrm>
            <a:off x="8250382" y="3277912"/>
            <a:ext cx="2895600" cy="914400"/>
          </a:xfrm>
          <a:prstGeom prst="rect">
            <a:avLst/>
          </a:prstGeom>
        </p:spPr>
      </p:pic>
      <p:sp>
        <p:nvSpPr>
          <p:cNvPr id="11" name="TextBox 10">
            <a:extLst>
              <a:ext uri="{FF2B5EF4-FFF2-40B4-BE49-F238E27FC236}">
                <a16:creationId xmlns:a16="http://schemas.microsoft.com/office/drawing/2014/main" id="{9E5F97F0-C462-98FF-10D2-872A6B8F6D8A}"/>
              </a:ext>
            </a:extLst>
          </p:cNvPr>
          <p:cNvSpPr txBox="1"/>
          <p:nvPr/>
        </p:nvSpPr>
        <p:spPr>
          <a:xfrm>
            <a:off x="3819236" y="5794728"/>
            <a:ext cx="6073522" cy="830997"/>
          </a:xfrm>
          <a:prstGeom prst="rect">
            <a:avLst/>
          </a:prstGeom>
          <a:noFill/>
        </p:spPr>
        <p:txBody>
          <a:bodyPr wrap="none" rtlCol="0">
            <a:spAutoFit/>
          </a:bodyPr>
          <a:lstStyle/>
          <a:p>
            <a:pPr marL="342900" indent="-342900">
              <a:buAutoNum type="arabicParenR"/>
            </a:pPr>
            <a:r>
              <a:rPr lang="en-IN" sz="2400" dirty="0">
                <a:solidFill>
                  <a:srgbClr val="C00000"/>
                </a:solidFill>
              </a:rPr>
              <a:t>Rotary engine Mechanism</a:t>
            </a:r>
          </a:p>
          <a:p>
            <a:pPr marL="342900" indent="-342900">
              <a:buAutoNum type="arabicParenR"/>
            </a:pPr>
            <a:r>
              <a:rPr lang="en-IN" sz="2400" dirty="0">
                <a:solidFill>
                  <a:srgbClr val="C00000"/>
                </a:solidFill>
              </a:rPr>
              <a:t>Whitworth Quick return motion mechanism </a:t>
            </a:r>
          </a:p>
        </p:txBody>
      </p:sp>
      <p:sp>
        <p:nvSpPr>
          <p:cNvPr id="12" name="TextBox 11">
            <a:extLst>
              <a:ext uri="{FF2B5EF4-FFF2-40B4-BE49-F238E27FC236}">
                <a16:creationId xmlns:a16="http://schemas.microsoft.com/office/drawing/2014/main" id="{15FC716F-67DF-2C91-AFEC-F43F57D05CAD}"/>
              </a:ext>
            </a:extLst>
          </p:cNvPr>
          <p:cNvSpPr txBox="1"/>
          <p:nvPr/>
        </p:nvSpPr>
        <p:spPr>
          <a:xfrm>
            <a:off x="1145309" y="5935536"/>
            <a:ext cx="1716496" cy="461665"/>
          </a:xfrm>
          <a:prstGeom prst="rect">
            <a:avLst/>
          </a:prstGeom>
          <a:noFill/>
        </p:spPr>
        <p:txBody>
          <a:bodyPr wrap="none" rtlCol="0">
            <a:spAutoFit/>
          </a:bodyPr>
          <a:lstStyle/>
          <a:p>
            <a:r>
              <a:rPr lang="en-IN" sz="2400" dirty="0"/>
              <a:t>Applications</a:t>
            </a:r>
          </a:p>
        </p:txBody>
      </p:sp>
    </p:spTree>
    <p:extLst>
      <p:ext uri="{BB962C8B-B14F-4D97-AF65-F5344CB8AC3E}">
        <p14:creationId xmlns:p14="http://schemas.microsoft.com/office/powerpoint/2010/main" val="273999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ulation of Whitworth Quick Return Mechanism Using MATLAB - Student  Projects">
            <a:extLst>
              <a:ext uri="{FF2B5EF4-FFF2-40B4-BE49-F238E27FC236}">
                <a16:creationId xmlns:a16="http://schemas.microsoft.com/office/drawing/2014/main" id="{69EDCD9B-7F88-0E48-2E0A-FF2CED17E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 y="1498273"/>
            <a:ext cx="4754232" cy="22656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D8B952-0E66-D7AC-CFF4-C85DD1B86A9C}"/>
              </a:ext>
            </a:extLst>
          </p:cNvPr>
          <p:cNvSpPr txBox="1"/>
          <p:nvPr/>
        </p:nvSpPr>
        <p:spPr>
          <a:xfrm>
            <a:off x="314036" y="4151823"/>
            <a:ext cx="4886037" cy="83099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a:ln>
                  <a:noFill/>
                </a:ln>
                <a:solidFill>
                  <a:srgbClr val="C00000"/>
                </a:solidFill>
                <a:effectLst/>
                <a:uLnTx/>
                <a:uFillTx/>
                <a:latin typeface="Calibri" panose="020F0502020204030204"/>
                <a:ea typeface="+mn-ea"/>
                <a:cs typeface="+mn-cs"/>
              </a:rPr>
              <a:t>Whitworth Quick return motion mechanism </a:t>
            </a:r>
          </a:p>
        </p:txBody>
      </p:sp>
      <p:pic>
        <p:nvPicPr>
          <p:cNvPr id="4" name="Picture 3">
            <a:extLst>
              <a:ext uri="{FF2B5EF4-FFF2-40B4-BE49-F238E27FC236}">
                <a16:creationId xmlns:a16="http://schemas.microsoft.com/office/drawing/2014/main" id="{A7CD2607-02C0-4438-44B8-9217A39D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88017"/>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a:extLst>
              <a:ext uri="{FF2B5EF4-FFF2-40B4-BE49-F238E27FC236}">
                <a16:creationId xmlns:a16="http://schemas.microsoft.com/office/drawing/2014/main" id="{BDC86503-0A05-42C8-158A-1B705CE21453}"/>
              </a:ext>
            </a:extLst>
          </p:cNvPr>
          <p:cNvSpPr txBox="1"/>
          <p:nvPr/>
        </p:nvSpPr>
        <p:spPr>
          <a:xfrm>
            <a:off x="6096000" y="4560693"/>
            <a:ext cx="6243782"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a:ln>
                  <a:noFill/>
                </a:ln>
                <a:solidFill>
                  <a:srgbClr val="C00000"/>
                </a:solidFill>
                <a:effectLst/>
                <a:uLnTx/>
                <a:uFillTx/>
                <a:latin typeface="Calibri" panose="020F0502020204030204"/>
                <a:ea typeface="+mn-ea"/>
                <a:cs typeface="+mn-cs"/>
              </a:rPr>
              <a:t>Rotary engine Mechanism</a:t>
            </a:r>
          </a:p>
        </p:txBody>
      </p:sp>
      <p:pic>
        <p:nvPicPr>
          <p:cNvPr id="5" name="Picture 4">
            <a:extLst>
              <a:ext uri="{FF2B5EF4-FFF2-40B4-BE49-F238E27FC236}">
                <a16:creationId xmlns:a16="http://schemas.microsoft.com/office/drawing/2014/main" id="{CDB5AB6F-B56A-D19F-6881-5C4665BE5BE9}"/>
              </a:ext>
            </a:extLst>
          </p:cNvPr>
          <p:cNvPicPr>
            <a:picLocks noChangeAspect="1"/>
          </p:cNvPicPr>
          <p:nvPr/>
        </p:nvPicPr>
        <p:blipFill>
          <a:blip r:embed="rId4"/>
          <a:stretch>
            <a:fillRect/>
          </a:stretch>
        </p:blipFill>
        <p:spPr>
          <a:xfrm>
            <a:off x="4434755" y="1102570"/>
            <a:ext cx="4261858" cy="2439121"/>
          </a:xfrm>
          <a:prstGeom prst="rect">
            <a:avLst/>
          </a:prstGeom>
        </p:spPr>
      </p:pic>
    </p:spTree>
    <p:extLst>
      <p:ext uri="{BB962C8B-B14F-4D97-AF65-F5344CB8AC3E}">
        <p14:creationId xmlns:p14="http://schemas.microsoft.com/office/powerpoint/2010/main" val="1092772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0E8EA-A776-5758-736B-DC90D9F8013E}"/>
              </a:ext>
            </a:extLst>
          </p:cNvPr>
          <p:cNvPicPr>
            <a:picLocks noChangeAspect="1"/>
          </p:cNvPicPr>
          <p:nvPr/>
        </p:nvPicPr>
        <p:blipFill>
          <a:blip r:embed="rId2"/>
          <a:srcRect t="27945"/>
          <a:stretch/>
        </p:blipFill>
        <p:spPr>
          <a:xfrm>
            <a:off x="775855" y="905164"/>
            <a:ext cx="7962900" cy="912812"/>
          </a:xfrm>
          <a:prstGeom prst="rect">
            <a:avLst/>
          </a:prstGeom>
        </p:spPr>
      </p:pic>
      <p:sp>
        <p:nvSpPr>
          <p:cNvPr id="4" name="TextBox 3">
            <a:extLst>
              <a:ext uri="{FF2B5EF4-FFF2-40B4-BE49-F238E27FC236}">
                <a16:creationId xmlns:a16="http://schemas.microsoft.com/office/drawing/2014/main" id="{93B12B21-20BC-0607-1D29-240ABB1E6D9D}"/>
              </a:ext>
            </a:extLst>
          </p:cNvPr>
          <p:cNvSpPr txBox="1"/>
          <p:nvPr/>
        </p:nvSpPr>
        <p:spPr>
          <a:xfrm>
            <a:off x="775855" y="295564"/>
            <a:ext cx="4315990" cy="523220"/>
          </a:xfrm>
          <a:prstGeom prst="rect">
            <a:avLst/>
          </a:prstGeom>
          <a:noFill/>
        </p:spPr>
        <p:txBody>
          <a:bodyPr wrap="none" rtlCol="0">
            <a:spAutoFit/>
          </a:bodyPr>
          <a:lstStyle/>
          <a:p>
            <a:r>
              <a:rPr lang="en-IN" sz="2800" dirty="0"/>
              <a:t>Third Inversion- Link 3 Fixed </a:t>
            </a:r>
          </a:p>
        </p:txBody>
      </p:sp>
      <p:pic>
        <p:nvPicPr>
          <p:cNvPr id="6" name="Picture 5">
            <a:extLst>
              <a:ext uri="{FF2B5EF4-FFF2-40B4-BE49-F238E27FC236}">
                <a16:creationId xmlns:a16="http://schemas.microsoft.com/office/drawing/2014/main" id="{06A7435B-6D31-E0D3-AAC7-E3CD30203DDD}"/>
              </a:ext>
            </a:extLst>
          </p:cNvPr>
          <p:cNvPicPr>
            <a:picLocks noChangeAspect="1"/>
          </p:cNvPicPr>
          <p:nvPr/>
        </p:nvPicPr>
        <p:blipFill>
          <a:blip r:embed="rId3"/>
          <a:stretch>
            <a:fillRect/>
          </a:stretch>
        </p:blipFill>
        <p:spPr>
          <a:xfrm>
            <a:off x="988580" y="1904356"/>
            <a:ext cx="3028950" cy="1333500"/>
          </a:xfrm>
          <a:prstGeom prst="rect">
            <a:avLst/>
          </a:prstGeom>
        </p:spPr>
      </p:pic>
      <p:sp>
        <p:nvSpPr>
          <p:cNvPr id="8" name="TextBox 7">
            <a:extLst>
              <a:ext uri="{FF2B5EF4-FFF2-40B4-BE49-F238E27FC236}">
                <a16:creationId xmlns:a16="http://schemas.microsoft.com/office/drawing/2014/main" id="{7FE9602D-D2AD-D12D-207A-3D9D27C9E65F}"/>
              </a:ext>
            </a:extLst>
          </p:cNvPr>
          <p:cNvSpPr txBox="1"/>
          <p:nvPr/>
        </p:nvSpPr>
        <p:spPr>
          <a:xfrm>
            <a:off x="2503054" y="4253614"/>
            <a:ext cx="7462981" cy="1122808"/>
          </a:xfrm>
          <a:prstGeom prst="rect">
            <a:avLst/>
          </a:prstGeom>
          <a:noFill/>
        </p:spPr>
        <p:txBody>
          <a:bodyPr wrap="square">
            <a:spAutoFit/>
          </a:bodyPr>
          <a:lstStyle/>
          <a:p>
            <a:pPr marL="0" marR="0" lvl="0" indent="0" algn="l" defTabSz="457200" rtl="0" eaLnBrk="0" fontAlgn="base" latinLnBrk="0" hangingPunct="0">
              <a:lnSpc>
                <a:spcPct val="93000"/>
              </a:lnSpc>
              <a:spcBef>
                <a:spcPct val="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latin typeface="Arial" panose="020B0604020202020204" pitchFamily="34" charset="0"/>
                <a:ea typeface="+mn-ea"/>
              </a:rPr>
              <a:t>Example: 1. Oscillating Cylinder Mechanism</a:t>
            </a:r>
          </a:p>
          <a:p>
            <a:pPr marL="0" marR="0" lvl="0" indent="0" algn="l" defTabSz="457200" rtl="0" eaLnBrk="0" fontAlgn="base" latinLnBrk="0" hangingPunct="0">
              <a:lnSpc>
                <a:spcPct val="93000"/>
              </a:lnSpc>
              <a:spcBef>
                <a:spcPct val="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latin typeface="Arial" panose="020B0604020202020204" pitchFamily="34" charset="0"/>
                <a:ea typeface="+mn-ea"/>
              </a:rPr>
              <a:t>                     2. Crank and slotted lever quick return</a:t>
            </a:r>
          </a:p>
          <a:p>
            <a:pPr marL="0" marR="0" lvl="0" indent="0" algn="l" defTabSz="457200" rtl="0" eaLnBrk="0" fontAlgn="base" latinLnBrk="0" hangingPunct="0">
              <a:lnSpc>
                <a:spcPct val="93000"/>
              </a:lnSpc>
              <a:spcBef>
                <a:spcPct val="0"/>
              </a:spcBef>
              <a:spcAft>
                <a:spcPct val="0"/>
              </a:spcAft>
              <a:buClrTx/>
              <a:buSzPct val="100000"/>
              <a:buFontTx/>
              <a:buNone/>
              <a:tabLst/>
              <a:defRPr/>
            </a:pPr>
            <a:r>
              <a:rPr kumimoji="0" lang="en-US" altLang="en-US" sz="2400" b="0" i="0" u="none" strike="noStrike" kern="1200" cap="none" spc="0" normalizeH="0" baseline="0" noProof="0" dirty="0">
                <a:ln>
                  <a:noFill/>
                </a:ln>
                <a:effectLst/>
                <a:uLnTx/>
                <a:uFillTx/>
                <a:latin typeface="Arial" panose="020B0604020202020204" pitchFamily="34" charset="0"/>
                <a:ea typeface="+mn-ea"/>
              </a:rPr>
              <a:t>                              mechanism</a:t>
            </a:r>
          </a:p>
        </p:txBody>
      </p:sp>
      <p:pic>
        <p:nvPicPr>
          <p:cNvPr id="10" name="Picture 9">
            <a:extLst>
              <a:ext uri="{FF2B5EF4-FFF2-40B4-BE49-F238E27FC236}">
                <a16:creationId xmlns:a16="http://schemas.microsoft.com/office/drawing/2014/main" id="{C75A333A-553F-96FB-A840-37F1ECAA877A}"/>
              </a:ext>
            </a:extLst>
          </p:cNvPr>
          <p:cNvPicPr>
            <a:picLocks noChangeAspect="1"/>
          </p:cNvPicPr>
          <p:nvPr/>
        </p:nvPicPr>
        <p:blipFill>
          <a:blip r:embed="rId4"/>
          <a:stretch>
            <a:fillRect/>
          </a:stretch>
        </p:blipFill>
        <p:spPr>
          <a:xfrm>
            <a:off x="5431272" y="2001982"/>
            <a:ext cx="2743200" cy="1524000"/>
          </a:xfrm>
          <a:prstGeom prst="rect">
            <a:avLst/>
          </a:prstGeom>
        </p:spPr>
      </p:pic>
    </p:spTree>
    <p:extLst>
      <p:ext uri="{BB962C8B-B14F-4D97-AF65-F5344CB8AC3E}">
        <p14:creationId xmlns:p14="http://schemas.microsoft.com/office/powerpoint/2010/main" val="1210834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2CFD19-0E30-41CD-E782-0D36AB233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40" y="639786"/>
            <a:ext cx="3230419" cy="424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 name="Picture 2">
            <a:extLst>
              <a:ext uri="{FF2B5EF4-FFF2-40B4-BE49-F238E27FC236}">
                <a16:creationId xmlns:a16="http://schemas.microsoft.com/office/drawing/2014/main" id="{92A81E38-51E7-835E-0FDD-2A55A4BC5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636" y="1485827"/>
            <a:ext cx="3563360" cy="30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5266E382-5E1A-FE34-D5E1-F7BC571DDE7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71824" y="1421173"/>
            <a:ext cx="3208976" cy="3509818"/>
          </a:xfrm>
          <a:prstGeom prst="rect">
            <a:avLst/>
          </a:prstGeom>
          <a:solidFill>
            <a:schemeClr val="bg1"/>
          </a:solidFill>
          <a:ln>
            <a:noFill/>
          </a:ln>
        </p:spPr>
      </p:pic>
      <p:sp>
        <p:nvSpPr>
          <p:cNvPr id="6" name="TextBox 5">
            <a:extLst>
              <a:ext uri="{FF2B5EF4-FFF2-40B4-BE49-F238E27FC236}">
                <a16:creationId xmlns:a16="http://schemas.microsoft.com/office/drawing/2014/main" id="{B41DD911-8515-0ED1-4A4A-0F96A42558A1}"/>
              </a:ext>
            </a:extLst>
          </p:cNvPr>
          <p:cNvSpPr txBox="1"/>
          <p:nvPr/>
        </p:nvSpPr>
        <p:spPr>
          <a:xfrm>
            <a:off x="165316" y="5372173"/>
            <a:ext cx="6096000" cy="461665"/>
          </a:xfrm>
          <a:prstGeom prst="rect">
            <a:avLst/>
          </a:prstGeom>
          <a:noFill/>
        </p:spPr>
        <p:txBody>
          <a:bodyPr wrap="square">
            <a:spAutoFit/>
          </a:bodyPr>
          <a:lstStyle/>
          <a:p>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Oscillating Cylinder Mechanism</a:t>
            </a:r>
            <a:endParaRPr lang="en-IN" dirty="0"/>
          </a:p>
        </p:txBody>
      </p:sp>
      <p:sp>
        <p:nvSpPr>
          <p:cNvPr id="8" name="TextBox 7">
            <a:extLst>
              <a:ext uri="{FF2B5EF4-FFF2-40B4-BE49-F238E27FC236}">
                <a16:creationId xmlns:a16="http://schemas.microsoft.com/office/drawing/2014/main" id="{4CC4A3FA-968C-FBED-3DFC-902B3FDF01D6}"/>
              </a:ext>
            </a:extLst>
          </p:cNvPr>
          <p:cNvSpPr txBox="1"/>
          <p:nvPr/>
        </p:nvSpPr>
        <p:spPr>
          <a:xfrm>
            <a:off x="5634182" y="5213347"/>
            <a:ext cx="6096000" cy="779316"/>
          </a:xfrm>
          <a:prstGeom prst="rect">
            <a:avLst/>
          </a:prstGeom>
          <a:noFill/>
        </p:spPr>
        <p:txBody>
          <a:bodyPr wrap="square">
            <a:spAutoFit/>
          </a:bodyPr>
          <a:lstStyle/>
          <a:p>
            <a:pPr marL="0" marR="0" lvl="0" indent="0" algn="l" defTabSz="457200" rtl="0" eaLnBrk="0" fontAlgn="base" latinLnBrk="0" hangingPunct="0">
              <a:lnSpc>
                <a:spcPct val="93000"/>
              </a:lnSpc>
              <a:spcBef>
                <a:spcPct val="0"/>
              </a:spcBef>
              <a:spcAft>
                <a:spcPct val="0"/>
              </a:spcAft>
              <a:buClrTx/>
              <a:buSzPct val="100000"/>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Crank and slotted lever quick return</a:t>
            </a:r>
          </a:p>
          <a:p>
            <a:pPr marL="0" marR="0" lvl="0" indent="0" algn="l" defTabSz="457200" rtl="0" eaLnBrk="0" fontAlgn="base" latinLnBrk="0" hangingPunct="0">
              <a:lnSpc>
                <a:spcPct val="93000"/>
              </a:lnSpc>
              <a:spcBef>
                <a:spcPct val="0"/>
              </a:spcBef>
              <a:spcAft>
                <a:spcPct val="0"/>
              </a:spcAft>
              <a:buClrTx/>
              <a:buSzPct val="100000"/>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mechanism</a:t>
            </a:r>
          </a:p>
        </p:txBody>
      </p:sp>
      <p:sp>
        <p:nvSpPr>
          <p:cNvPr id="5" name="Rectangle 4">
            <a:extLst>
              <a:ext uri="{FF2B5EF4-FFF2-40B4-BE49-F238E27FC236}">
                <a16:creationId xmlns:a16="http://schemas.microsoft.com/office/drawing/2014/main" id="{04831CDF-40C9-E573-0552-D2225AD6E754}"/>
              </a:ext>
            </a:extLst>
          </p:cNvPr>
          <p:cNvSpPr/>
          <p:nvPr/>
        </p:nvSpPr>
        <p:spPr>
          <a:xfrm>
            <a:off x="9698182" y="4313382"/>
            <a:ext cx="997527" cy="19396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070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77571-671E-A772-8317-D2CEFDD1DA3B}"/>
              </a:ext>
            </a:extLst>
          </p:cNvPr>
          <p:cNvSpPr txBox="1"/>
          <p:nvPr/>
        </p:nvSpPr>
        <p:spPr>
          <a:xfrm>
            <a:off x="205509" y="928499"/>
            <a:ext cx="11559309" cy="1815882"/>
          </a:xfrm>
          <a:prstGeom prst="rect">
            <a:avLst/>
          </a:prstGeom>
          <a:noFill/>
        </p:spPr>
        <p:txBody>
          <a:bodyPr wrap="square">
            <a:spAutoFit/>
          </a:bodyPr>
          <a:lstStyle/>
          <a:p>
            <a:pPr algn="just"/>
            <a:r>
              <a:rPr lang="en-US" sz="2800" dirty="0"/>
              <a:t>A </a:t>
            </a:r>
            <a:r>
              <a:rPr lang="en-US" sz="2800" b="1" dirty="0">
                <a:solidFill>
                  <a:srgbClr val="0070C0"/>
                </a:solidFill>
              </a:rPr>
              <a:t>linkage</a:t>
            </a:r>
            <a:r>
              <a:rPr lang="en-US" sz="2800" dirty="0"/>
              <a:t> is a mechanical system consisting of multiple rigid bodies (called links) connected by joints. These connections </a:t>
            </a:r>
            <a:r>
              <a:rPr lang="en-US" sz="2800" dirty="0">
                <a:solidFill>
                  <a:srgbClr val="00B050"/>
                </a:solidFill>
              </a:rPr>
              <a:t>allow the transfer of motion or force between the links</a:t>
            </a:r>
            <a:r>
              <a:rPr lang="en-US" sz="2800" dirty="0"/>
              <a:t>, and the primary purpose of a </a:t>
            </a:r>
            <a:r>
              <a:rPr lang="en-US" sz="2800" dirty="0">
                <a:solidFill>
                  <a:srgbClr val="00B0F0"/>
                </a:solidFill>
              </a:rPr>
              <a:t>linkage is to transform or control the motion of one part in relation to another.</a:t>
            </a:r>
            <a:endParaRPr lang="en-IN" sz="2800" dirty="0">
              <a:solidFill>
                <a:srgbClr val="00B0F0"/>
              </a:solidFill>
            </a:endParaRPr>
          </a:p>
        </p:txBody>
      </p:sp>
      <p:sp>
        <p:nvSpPr>
          <p:cNvPr id="5" name="TextBox 4">
            <a:extLst>
              <a:ext uri="{FF2B5EF4-FFF2-40B4-BE49-F238E27FC236}">
                <a16:creationId xmlns:a16="http://schemas.microsoft.com/office/drawing/2014/main" id="{F9033653-FCDA-1A3F-0565-4E29EBE2F189}"/>
              </a:ext>
            </a:extLst>
          </p:cNvPr>
          <p:cNvSpPr txBox="1"/>
          <p:nvPr/>
        </p:nvSpPr>
        <p:spPr>
          <a:xfrm>
            <a:off x="2789381" y="0"/>
            <a:ext cx="6096000" cy="646331"/>
          </a:xfrm>
          <a:prstGeom prst="rect">
            <a:avLst/>
          </a:prstGeom>
          <a:noFill/>
        </p:spPr>
        <p:txBody>
          <a:bodyPr wrap="square">
            <a:spAutoFit/>
          </a:bodyPr>
          <a:lstStyle/>
          <a:p>
            <a:r>
              <a:rPr kumimoji="0" lang="en-US" sz="3600" b="0" i="0" u="none" strike="noStrike" kern="1200" cap="none" spc="0" normalizeH="0" baseline="0" noProof="0" dirty="0">
                <a:ln>
                  <a:noFill/>
                </a:ln>
                <a:solidFill>
                  <a:srgbClr val="000000"/>
                </a:solidFill>
                <a:effectLst/>
                <a:uLnTx/>
                <a:uFillTx/>
                <a:latin typeface="Calibri" panose="020F0502020204030204" pitchFamily="34" charset="0"/>
                <a:ea typeface="Microsoft YaHei"/>
                <a:cs typeface="Calibri" panose="020F0502020204030204" pitchFamily="34" charset="0"/>
              </a:rPr>
              <a:t>Definition of a linkage </a:t>
            </a:r>
            <a:endParaRPr lang="en-IN" sz="3600" dirty="0"/>
          </a:p>
        </p:txBody>
      </p:sp>
      <p:sp>
        <p:nvSpPr>
          <p:cNvPr id="8" name="TextBox 7">
            <a:extLst>
              <a:ext uri="{FF2B5EF4-FFF2-40B4-BE49-F238E27FC236}">
                <a16:creationId xmlns:a16="http://schemas.microsoft.com/office/drawing/2014/main" id="{4AAAA3DA-7AC6-6D0B-302D-EF79B144FF62}"/>
              </a:ext>
            </a:extLst>
          </p:cNvPr>
          <p:cNvSpPr txBox="1"/>
          <p:nvPr/>
        </p:nvSpPr>
        <p:spPr>
          <a:xfrm>
            <a:off x="101600" y="3722255"/>
            <a:ext cx="11771746" cy="2246769"/>
          </a:xfrm>
          <a:prstGeom prst="rect">
            <a:avLst/>
          </a:prstGeom>
          <a:noFill/>
        </p:spPr>
        <p:txBody>
          <a:bodyPr wrap="square" rtlCol="0">
            <a:spAutoFit/>
          </a:bodyPr>
          <a:lstStyle/>
          <a:p>
            <a:r>
              <a:rPr lang="en-IN" sz="2800" b="1" dirty="0">
                <a:solidFill>
                  <a:srgbClr val="FF0000"/>
                </a:solidFill>
              </a:rPr>
              <a:t>Links</a:t>
            </a:r>
            <a:r>
              <a:rPr lang="en-IN" sz="2800" dirty="0"/>
              <a:t> are individual parts of the mechanisms. They are rigid bodies and are connected with other links to transmit motion and forces.</a:t>
            </a:r>
          </a:p>
          <a:p>
            <a:endParaRPr lang="en-IN" sz="2800" dirty="0"/>
          </a:p>
          <a:p>
            <a:r>
              <a:rPr lang="en-IN" sz="2800" b="1" dirty="0">
                <a:solidFill>
                  <a:srgbClr val="FF0000"/>
                </a:solidFill>
              </a:rPr>
              <a:t>Joint</a:t>
            </a:r>
            <a:r>
              <a:rPr lang="en-IN" sz="2800" dirty="0"/>
              <a:t> is a movable connection between links and allows relative motion between links.</a:t>
            </a:r>
          </a:p>
        </p:txBody>
      </p:sp>
    </p:spTree>
    <p:extLst>
      <p:ext uri="{BB962C8B-B14F-4D97-AF65-F5344CB8AC3E}">
        <p14:creationId xmlns:p14="http://schemas.microsoft.com/office/powerpoint/2010/main" val="413513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EBB9E-18AA-F949-E843-27B45596BA19}"/>
              </a:ext>
            </a:extLst>
          </p:cNvPr>
          <p:cNvPicPr>
            <a:picLocks noChangeAspect="1"/>
          </p:cNvPicPr>
          <p:nvPr/>
        </p:nvPicPr>
        <p:blipFill>
          <a:blip r:embed="rId2"/>
          <a:stretch>
            <a:fillRect/>
          </a:stretch>
        </p:blipFill>
        <p:spPr>
          <a:xfrm>
            <a:off x="1767608" y="236103"/>
            <a:ext cx="4438809" cy="659823"/>
          </a:xfrm>
          <a:prstGeom prst="rect">
            <a:avLst/>
          </a:prstGeom>
        </p:spPr>
      </p:pic>
      <p:sp>
        <p:nvSpPr>
          <p:cNvPr id="7" name="TextBox 6">
            <a:extLst>
              <a:ext uri="{FF2B5EF4-FFF2-40B4-BE49-F238E27FC236}">
                <a16:creationId xmlns:a16="http://schemas.microsoft.com/office/drawing/2014/main" id="{B9E3EA22-380A-D896-C017-87E0A4EF4A22}"/>
              </a:ext>
            </a:extLst>
          </p:cNvPr>
          <p:cNvSpPr txBox="1"/>
          <p:nvPr/>
        </p:nvSpPr>
        <p:spPr>
          <a:xfrm>
            <a:off x="350982" y="1128677"/>
            <a:ext cx="11841018" cy="954107"/>
          </a:xfrm>
          <a:prstGeom prst="rect">
            <a:avLst/>
          </a:prstGeom>
          <a:noFill/>
        </p:spPr>
        <p:txBody>
          <a:bodyPr wrap="square">
            <a:spAutoFit/>
          </a:bodyPr>
          <a:lstStyle/>
          <a:p>
            <a:r>
              <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mn-ea"/>
              </a:rPr>
              <a:t> </a:t>
            </a:r>
            <a:r>
              <a:rPr kumimoji="0" lang="en-US" altLang="en-US" sz="2800" b="0" i="0" u="none" strike="noStrike" kern="1200" cap="none" spc="0" normalizeH="0" baseline="0" noProof="0" dirty="0">
                <a:ln>
                  <a:noFill/>
                </a:ln>
                <a:effectLst/>
                <a:uLnTx/>
                <a:uFillTx/>
                <a:ea typeface="+mn-ea"/>
              </a:rPr>
              <a:t>In the original chain, </a:t>
            </a:r>
            <a:r>
              <a:rPr kumimoji="0" lang="en-US" altLang="en-US" sz="2800" b="0" i="0" u="none" strike="noStrike" kern="1200" cap="none" spc="0" normalizeH="0" baseline="0" noProof="0" dirty="0">
                <a:ln>
                  <a:noFill/>
                </a:ln>
                <a:solidFill>
                  <a:srgbClr val="00B0F0"/>
                </a:solidFill>
                <a:effectLst/>
                <a:uLnTx/>
                <a:uFillTx/>
                <a:ea typeface="+mn-ea"/>
              </a:rPr>
              <a:t>if the fourth link with revolute pair and prismatic pair is fixed</a:t>
            </a:r>
            <a:r>
              <a:rPr kumimoji="0" lang="en-US" altLang="en-US" sz="2800" b="0" i="0" u="none" strike="noStrike" kern="1200" cap="none" spc="0" normalizeH="0" baseline="0" noProof="0" dirty="0">
                <a:ln>
                  <a:noFill/>
                </a:ln>
                <a:effectLst/>
                <a:uLnTx/>
                <a:uFillTx/>
                <a:ea typeface="+mn-ea"/>
              </a:rPr>
              <a:t>, then the fourth inversion is obtained.</a:t>
            </a:r>
            <a:endParaRPr lang="en-IN" dirty="0"/>
          </a:p>
        </p:txBody>
      </p:sp>
      <p:pic>
        <p:nvPicPr>
          <p:cNvPr id="9" name="Picture 8">
            <a:extLst>
              <a:ext uri="{FF2B5EF4-FFF2-40B4-BE49-F238E27FC236}">
                <a16:creationId xmlns:a16="http://schemas.microsoft.com/office/drawing/2014/main" id="{5EEECB8E-B55E-A7EA-F4DA-437196D4D73D}"/>
              </a:ext>
            </a:extLst>
          </p:cNvPr>
          <p:cNvPicPr>
            <a:picLocks noChangeAspect="1"/>
          </p:cNvPicPr>
          <p:nvPr/>
        </p:nvPicPr>
        <p:blipFill>
          <a:blip r:embed="rId3"/>
          <a:stretch>
            <a:fillRect/>
          </a:stretch>
        </p:blipFill>
        <p:spPr>
          <a:xfrm>
            <a:off x="1188027" y="2249479"/>
            <a:ext cx="1447800" cy="2838450"/>
          </a:xfrm>
          <a:prstGeom prst="rect">
            <a:avLst/>
          </a:prstGeom>
        </p:spPr>
      </p:pic>
      <p:pic>
        <p:nvPicPr>
          <p:cNvPr id="11" name="Picture 10">
            <a:extLst>
              <a:ext uri="{FF2B5EF4-FFF2-40B4-BE49-F238E27FC236}">
                <a16:creationId xmlns:a16="http://schemas.microsoft.com/office/drawing/2014/main" id="{7475C974-04DC-3E8D-E907-08E105701756}"/>
              </a:ext>
            </a:extLst>
          </p:cNvPr>
          <p:cNvPicPr>
            <a:picLocks noChangeAspect="1"/>
          </p:cNvPicPr>
          <p:nvPr/>
        </p:nvPicPr>
        <p:blipFill>
          <a:blip r:embed="rId4"/>
          <a:stretch>
            <a:fillRect/>
          </a:stretch>
        </p:blipFill>
        <p:spPr>
          <a:xfrm>
            <a:off x="2543175" y="5469083"/>
            <a:ext cx="3552825" cy="1133475"/>
          </a:xfrm>
          <a:prstGeom prst="rect">
            <a:avLst/>
          </a:prstGeom>
        </p:spPr>
      </p:pic>
      <p:pic>
        <p:nvPicPr>
          <p:cNvPr id="14" name="Picture 13">
            <a:extLst>
              <a:ext uri="{FF2B5EF4-FFF2-40B4-BE49-F238E27FC236}">
                <a16:creationId xmlns:a16="http://schemas.microsoft.com/office/drawing/2014/main" id="{E2224D0E-A7F2-2948-C28A-CA249E0F6468}"/>
              </a:ext>
            </a:extLst>
          </p:cNvPr>
          <p:cNvPicPr>
            <a:picLocks noChangeAspect="1"/>
          </p:cNvPicPr>
          <p:nvPr/>
        </p:nvPicPr>
        <p:blipFill>
          <a:blip r:embed="rId5"/>
          <a:stretch>
            <a:fillRect/>
          </a:stretch>
        </p:blipFill>
        <p:spPr>
          <a:xfrm>
            <a:off x="3423516" y="2406650"/>
            <a:ext cx="2847975" cy="2847975"/>
          </a:xfrm>
          <a:prstGeom prst="rect">
            <a:avLst/>
          </a:prstGeom>
        </p:spPr>
      </p:pic>
      <p:sp>
        <p:nvSpPr>
          <p:cNvPr id="16" name="TextBox 15">
            <a:extLst>
              <a:ext uri="{FF2B5EF4-FFF2-40B4-BE49-F238E27FC236}">
                <a16:creationId xmlns:a16="http://schemas.microsoft.com/office/drawing/2014/main" id="{2C7466F8-0DFA-6C46-2826-2B16BF7CC729}"/>
              </a:ext>
            </a:extLst>
          </p:cNvPr>
          <p:cNvSpPr txBox="1"/>
          <p:nvPr/>
        </p:nvSpPr>
        <p:spPr>
          <a:xfrm>
            <a:off x="6918036" y="2782013"/>
            <a:ext cx="6096000" cy="523220"/>
          </a:xfrm>
          <a:prstGeom prst="rect">
            <a:avLst/>
          </a:prstGeom>
          <a:noFill/>
        </p:spPr>
        <p:txBody>
          <a:bodyPr wrap="square">
            <a:spAutoFit/>
          </a:bodyPr>
          <a:lstStyle/>
          <a:p>
            <a:r>
              <a:rPr kumimoji="0" lang="en-US" altLang="en-US" sz="2800" b="0" i="0" u="none" strike="noStrike" kern="1200" cap="none" spc="0" normalizeH="0" baseline="0" noProof="0" dirty="0">
                <a:ln>
                  <a:noFill/>
                </a:ln>
                <a:solidFill>
                  <a:srgbClr val="00B0F0"/>
                </a:solidFill>
                <a:effectLst/>
                <a:uLnTx/>
                <a:uFillTx/>
                <a:latin typeface="Arial" panose="020B0604020202020204" pitchFamily="34" charset="0"/>
                <a:ea typeface="+mn-ea"/>
              </a:rPr>
              <a:t>Example : Hand Pump</a:t>
            </a:r>
            <a:endParaRPr lang="en-IN" dirty="0">
              <a:solidFill>
                <a:srgbClr val="00B0F0"/>
              </a:solidFill>
            </a:endParaRPr>
          </a:p>
        </p:txBody>
      </p:sp>
      <p:pic>
        <p:nvPicPr>
          <p:cNvPr id="17" name="Picture 16">
            <a:extLst>
              <a:ext uri="{FF2B5EF4-FFF2-40B4-BE49-F238E27FC236}">
                <a16:creationId xmlns:a16="http://schemas.microsoft.com/office/drawing/2014/main" id="{AC3F26DE-B1CE-6F3D-86E5-BC2667A46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554" y="3429000"/>
            <a:ext cx="2819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926763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02AA5F-E924-B590-A390-6824F784BF36}"/>
              </a:ext>
            </a:extLst>
          </p:cNvPr>
          <p:cNvSpPr txBox="1"/>
          <p:nvPr/>
        </p:nvSpPr>
        <p:spPr>
          <a:xfrm>
            <a:off x="2669309" y="76874"/>
            <a:ext cx="6096000" cy="722057"/>
          </a:xfrm>
          <a:prstGeom prst="rect">
            <a:avLst/>
          </a:prstGeom>
          <a:noFill/>
        </p:spPr>
        <p:txBody>
          <a:bodyPr wrap="square">
            <a:spAutoFit/>
          </a:bodyPr>
          <a:lstStyle/>
          <a:p>
            <a:pPr marL="0" marR="0" lvl="0" indent="0" algn="ctr" defTabSz="457200" rtl="0" eaLnBrk="0" fontAlgn="base" latinLnBrk="0" hangingPunct="0">
              <a:lnSpc>
                <a:spcPct val="93000"/>
              </a:lnSpc>
              <a:spcBef>
                <a:spcPct val="0"/>
              </a:spcBef>
              <a:spcAft>
                <a:spcPct val="0"/>
              </a:spcAft>
              <a:buClrTx/>
              <a:buSzPct val="100000"/>
              <a:buFontTx/>
              <a:buNone/>
              <a:tabLst/>
              <a:defRPr/>
            </a:pPr>
            <a:r>
              <a:rPr kumimoji="0" lang="en-US" altLang="en-US" sz="44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Double Slider Crank Chain</a:t>
            </a:r>
          </a:p>
        </p:txBody>
      </p:sp>
      <p:sp>
        <p:nvSpPr>
          <p:cNvPr id="5" name="TextBox 4">
            <a:extLst>
              <a:ext uri="{FF2B5EF4-FFF2-40B4-BE49-F238E27FC236}">
                <a16:creationId xmlns:a16="http://schemas.microsoft.com/office/drawing/2014/main" id="{88786042-3EA3-7861-18CB-AB9873CD359D}"/>
              </a:ext>
            </a:extLst>
          </p:cNvPr>
          <p:cNvSpPr txBox="1"/>
          <p:nvPr/>
        </p:nvSpPr>
        <p:spPr>
          <a:xfrm>
            <a:off x="1228437" y="831125"/>
            <a:ext cx="8811490" cy="493084"/>
          </a:xfrm>
          <a:prstGeom prst="rect">
            <a:avLst/>
          </a:prstGeom>
          <a:noFill/>
        </p:spPr>
        <p:txBody>
          <a:bodyPr wrap="square">
            <a:spAutoFit/>
          </a:bodyPr>
          <a:lstStyle/>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effectLst/>
                <a:uLnTx/>
                <a:uFillTx/>
                <a:ea typeface="+mn-ea"/>
              </a:rPr>
              <a:t>This Chain has two revolute pairs and two prismatic pairs.</a:t>
            </a:r>
          </a:p>
        </p:txBody>
      </p:sp>
      <p:sp>
        <p:nvSpPr>
          <p:cNvPr id="10" name="TextBox 9">
            <a:extLst>
              <a:ext uri="{FF2B5EF4-FFF2-40B4-BE49-F238E27FC236}">
                <a16:creationId xmlns:a16="http://schemas.microsoft.com/office/drawing/2014/main" id="{ADC6A112-FD8A-963B-A4A2-4479F07972A6}"/>
              </a:ext>
            </a:extLst>
          </p:cNvPr>
          <p:cNvSpPr txBox="1"/>
          <p:nvPr/>
        </p:nvSpPr>
        <p:spPr>
          <a:xfrm>
            <a:off x="252711" y="2053788"/>
            <a:ext cx="11924144" cy="893834"/>
          </a:xfrm>
          <a:prstGeom prst="rect">
            <a:avLst/>
          </a:prstGeom>
          <a:noFill/>
        </p:spPr>
        <p:txBody>
          <a:bodyPr wrap="square">
            <a:spAutoFit/>
          </a:bodyPr>
          <a:lstStyle/>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a:t>
            </a:r>
            <a:r>
              <a:rPr kumimoji="0" lang="en-US" altLang="en-US" sz="28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First inversion </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of the double slider crank chain is obtained when </a:t>
            </a:r>
            <a:r>
              <a:rPr kumimoji="0" lang="en-US" altLang="en-U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the link with two prismatic pairs is fixed</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2" name="TextBox 11">
            <a:extLst>
              <a:ext uri="{FF2B5EF4-FFF2-40B4-BE49-F238E27FC236}">
                <a16:creationId xmlns:a16="http://schemas.microsoft.com/office/drawing/2014/main" id="{FBDA050A-1B78-8559-AB45-21FBE876702A}"/>
              </a:ext>
            </a:extLst>
          </p:cNvPr>
          <p:cNvSpPr txBox="1"/>
          <p:nvPr/>
        </p:nvSpPr>
        <p:spPr>
          <a:xfrm>
            <a:off x="638328" y="3025983"/>
            <a:ext cx="6119090" cy="493084"/>
          </a:xfrm>
          <a:prstGeom prst="rect">
            <a:avLst/>
          </a:prstGeom>
          <a:noFill/>
        </p:spPr>
        <p:txBody>
          <a:bodyPr wrap="square">
            <a:spAutoFit/>
          </a:bodyPr>
          <a:lstStyle/>
          <a:p>
            <a:pPr marL="0" marR="0" lvl="0" indent="0" algn="l"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 : Elliptic Trammel</a:t>
            </a:r>
          </a:p>
        </p:txBody>
      </p:sp>
      <p:pic>
        <p:nvPicPr>
          <p:cNvPr id="13" name="Picture 12">
            <a:hlinkClick r:id="rId2"/>
            <a:extLst>
              <a:ext uri="{FF2B5EF4-FFF2-40B4-BE49-F238E27FC236}">
                <a16:creationId xmlns:a16="http://schemas.microsoft.com/office/drawing/2014/main" id="{55F7AAD1-BD43-E018-073C-2ABE4476C2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75426" y="3966597"/>
            <a:ext cx="2513447" cy="25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hlinkClick r:id="rId4"/>
            <a:extLst>
              <a:ext uri="{FF2B5EF4-FFF2-40B4-BE49-F238E27FC236}">
                <a16:creationId xmlns:a16="http://schemas.microsoft.com/office/drawing/2014/main" id="{52D2FFC0-E3E5-B51A-9BC3-1A3F210B19C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22874" y="3429000"/>
            <a:ext cx="3142435" cy="298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0AFA742B-AF2C-5A94-FF87-8DDF1D1C80FA}"/>
              </a:ext>
            </a:extLst>
          </p:cNvPr>
          <p:cNvPicPr>
            <a:picLocks noChangeAspect="1"/>
          </p:cNvPicPr>
          <p:nvPr/>
        </p:nvPicPr>
        <p:blipFill>
          <a:blip r:embed="rId6"/>
          <a:stretch>
            <a:fillRect/>
          </a:stretch>
        </p:blipFill>
        <p:spPr>
          <a:xfrm>
            <a:off x="9858222" y="2814072"/>
            <a:ext cx="1695450" cy="1152525"/>
          </a:xfrm>
          <a:prstGeom prst="rect">
            <a:avLst/>
          </a:prstGeom>
        </p:spPr>
      </p:pic>
      <p:sp>
        <p:nvSpPr>
          <p:cNvPr id="18" name="TextBox 17">
            <a:extLst>
              <a:ext uri="{FF2B5EF4-FFF2-40B4-BE49-F238E27FC236}">
                <a16:creationId xmlns:a16="http://schemas.microsoft.com/office/drawing/2014/main" id="{2C779E6F-08F0-716D-35A1-E35FE130034B}"/>
              </a:ext>
            </a:extLst>
          </p:cNvPr>
          <p:cNvSpPr txBox="1"/>
          <p:nvPr/>
        </p:nvSpPr>
        <p:spPr>
          <a:xfrm>
            <a:off x="252711" y="1453631"/>
            <a:ext cx="10997180" cy="523220"/>
          </a:xfrm>
          <a:prstGeom prst="rect">
            <a:avLst/>
          </a:prstGeom>
          <a:noFill/>
        </p:spPr>
        <p:txBody>
          <a:bodyPr wrap="square">
            <a:spAutoFit/>
          </a:bodyPr>
          <a:lstStyle/>
          <a:p>
            <a:r>
              <a:rPr lang="en-US" sz="2800" dirty="0">
                <a:solidFill>
                  <a:srgbClr val="00B050"/>
                </a:solidFill>
              </a:rPr>
              <a:t>The double slider crank chain has three major inversions as follows: </a:t>
            </a:r>
            <a:endParaRPr lang="en-IN" sz="2800" dirty="0">
              <a:solidFill>
                <a:srgbClr val="00B050"/>
              </a:solidFill>
            </a:endParaRPr>
          </a:p>
        </p:txBody>
      </p:sp>
    </p:spTree>
    <p:extLst>
      <p:ext uri="{BB962C8B-B14F-4D97-AF65-F5344CB8AC3E}">
        <p14:creationId xmlns:p14="http://schemas.microsoft.com/office/powerpoint/2010/main" val="270912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40836-1B40-819F-E6CA-BD5B08142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800100"/>
            <a:ext cx="3429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88977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966F3-FDC9-7F60-9AB5-02E84D3F86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C7E2C85-3148-F2C7-2586-CD3E57501F0D}"/>
              </a:ext>
            </a:extLst>
          </p:cNvPr>
          <p:cNvSpPr txBox="1"/>
          <p:nvPr/>
        </p:nvSpPr>
        <p:spPr>
          <a:xfrm>
            <a:off x="83128" y="467589"/>
            <a:ext cx="12108872" cy="1397177"/>
          </a:xfrm>
          <a:prstGeom prst="rect">
            <a:avLst/>
          </a:prstGeom>
          <a:noFill/>
        </p:spPr>
        <p:txBody>
          <a:bodyPr wrap="square">
            <a:spAutoFit/>
          </a:bodyPr>
          <a:lstStyle/>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second inversion is with a </a:t>
            </a:r>
            <a:r>
              <a:rPr kumimoji="0" lang="en-US" altLang="en-US" sz="2800" b="0" i="0" u="none" strike="noStrike" kern="1200" cap="none" spc="0" normalizeH="0" baseline="0" noProof="0" dirty="0">
                <a:ln>
                  <a:noFill/>
                </a:ln>
                <a:solidFill>
                  <a:srgbClr val="00B0F0"/>
                </a:solidFill>
                <a:effectLst/>
                <a:uLnTx/>
                <a:uFillTx/>
                <a:latin typeface="Calibri" panose="020F0502020204030204"/>
                <a:ea typeface="+mn-ea"/>
                <a:cs typeface="+mn-cs"/>
              </a:rPr>
              <a:t>link with revolute pair and  prismatic pair is </a:t>
            </a:r>
            <a:r>
              <a:rPr kumimoji="0" lang="en-US" altLang="en-US" sz="2800" b="0" i="0" u="none" strike="noStrike" kern="1200" cap="none" spc="0" normalizeH="0" baseline="0" noProof="0" dirty="0" err="1">
                <a:ln>
                  <a:noFill/>
                </a:ln>
                <a:solidFill>
                  <a:srgbClr val="00B0F0"/>
                </a:solidFill>
                <a:effectLst/>
                <a:uLnTx/>
                <a:uFillTx/>
                <a:latin typeface="Calibri" panose="020F0502020204030204"/>
                <a:ea typeface="+mn-ea"/>
                <a:cs typeface="+mn-cs"/>
              </a:rPr>
              <a:t>fixed</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one slider block is fixed.  </a:t>
            </a:r>
          </a:p>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Scotch Yoke Mechanism, which is also called as </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mn-ea"/>
                <a:cs typeface="+mn-cs"/>
              </a:rPr>
              <a:t>Sinusoidal Generator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A942C6FA-B56A-D98D-1A56-7228D9C7E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282" y="2797175"/>
            <a:ext cx="3782132" cy="251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TextBox 7">
            <a:extLst>
              <a:ext uri="{FF2B5EF4-FFF2-40B4-BE49-F238E27FC236}">
                <a16:creationId xmlns:a16="http://schemas.microsoft.com/office/drawing/2014/main" id="{A41E0447-53EF-4E37-1FFE-70CFE681A5FC}"/>
              </a:ext>
            </a:extLst>
          </p:cNvPr>
          <p:cNvSpPr txBox="1"/>
          <p:nvPr/>
        </p:nvSpPr>
        <p:spPr>
          <a:xfrm>
            <a:off x="3258127" y="5310909"/>
            <a:ext cx="61837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Scotch Yoke Mechanism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91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a:extLst>
              <a:ext uri="{FF2B5EF4-FFF2-40B4-BE49-F238E27FC236}">
                <a16:creationId xmlns:a16="http://schemas.microsoft.com/office/drawing/2014/main" id="{C1BFEC3A-D7B4-385A-8C47-3C85F367444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97727" y="1302904"/>
            <a:ext cx="6553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548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02E91D-3AF7-73C8-BE95-E53376F579B8}"/>
              </a:ext>
            </a:extLst>
          </p:cNvPr>
          <p:cNvSpPr txBox="1"/>
          <p:nvPr/>
        </p:nvSpPr>
        <p:spPr>
          <a:xfrm>
            <a:off x="55418" y="216273"/>
            <a:ext cx="12081164" cy="1797928"/>
          </a:xfrm>
          <a:prstGeom prst="rect">
            <a:avLst/>
          </a:prstGeom>
          <a:noFill/>
        </p:spPr>
        <p:txBody>
          <a:bodyPr wrap="square">
            <a:spAutoFit/>
          </a:bodyPr>
          <a:lstStyle/>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rPr>
              <a:t>Third inversion </a:t>
            </a:r>
            <a:r>
              <a:rPr kumimoji="0" lang="en-US" altLang="en-US"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of the double slider crank chain is obtained when the </a:t>
            </a:r>
            <a:r>
              <a:rPr kumimoji="0" lang="en-US" altLang="en-US" sz="2800" b="0" i="0" u="none" strike="noStrike" kern="120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rPr>
              <a:t>link two revolute pairs is fixed.</a:t>
            </a:r>
          </a:p>
          <a:p>
            <a:pPr marL="0" marR="0" lvl="0" indent="0" algn="just" defTabSz="457200" rtl="0" eaLnBrk="0" fontAlgn="base" latinLnBrk="0" hangingPunct="0">
              <a:lnSpc>
                <a:spcPct val="93000"/>
              </a:lnSpc>
              <a:spcBef>
                <a:spcPts val="800"/>
              </a:spcBef>
              <a:spcAft>
                <a:spcPct val="0"/>
              </a:spcAft>
              <a:buClrTx/>
              <a:buSzPct val="100000"/>
              <a:buFontTx/>
              <a:buNone/>
              <a:tabLst/>
              <a:defRPr/>
            </a:pPr>
            <a:r>
              <a:rPr kumimoji="0" lang="en-US" altLang="en-US"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Example: </a:t>
            </a:r>
            <a:r>
              <a:rPr kumimoji="0" lang="en-US" altLang="en-US" sz="2800" b="0" i="0" u="none" strike="noStrike" kern="1200" cap="none" spc="0" normalizeH="0" baseline="0" noProof="0" dirty="0">
                <a:ln>
                  <a:noFill/>
                </a:ln>
                <a:solidFill>
                  <a:srgbClr val="00B0F0"/>
                </a:solidFill>
                <a:effectLst/>
                <a:uLnTx/>
                <a:uFillTx/>
                <a:latin typeface="Calibri" panose="020F0502020204030204" pitchFamily="34" charset="0"/>
                <a:cs typeface="Calibri" panose="020F0502020204030204" pitchFamily="34" charset="0"/>
              </a:rPr>
              <a:t>Oldham coupling</a:t>
            </a:r>
            <a:r>
              <a:rPr kumimoji="0" lang="en-US" altLang="en-US"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which is used to connect two parallel misaligned  shafts.</a:t>
            </a:r>
          </a:p>
        </p:txBody>
      </p:sp>
      <p:pic>
        <p:nvPicPr>
          <p:cNvPr id="4" name="Picture 3">
            <a:extLst>
              <a:ext uri="{FF2B5EF4-FFF2-40B4-BE49-F238E27FC236}">
                <a16:creationId xmlns:a16="http://schemas.microsoft.com/office/drawing/2014/main" id="{9E3BBD83-3BDA-F05C-A07D-7A7CD1F2B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28" y="2387937"/>
            <a:ext cx="65532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549939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495DB-1F51-58F0-4AB9-C68888B9E5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B2A381-7380-EF5E-557C-FF0D417800C0}"/>
              </a:ext>
            </a:extLst>
          </p:cNvPr>
          <p:cNvSpPr txBox="1"/>
          <p:nvPr/>
        </p:nvSpPr>
        <p:spPr>
          <a:xfrm>
            <a:off x="230909" y="660645"/>
            <a:ext cx="11730182" cy="181588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What is the difference between single and double slider crank mechanism?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The single slider crank mechanism involves only one slider, while the double slider crank mechanism incorporates two sliders for added complexity and motion control.</a:t>
            </a:r>
          </a:p>
        </p:txBody>
      </p:sp>
    </p:spTree>
    <p:extLst>
      <p:ext uri="{BB962C8B-B14F-4D97-AF65-F5344CB8AC3E}">
        <p14:creationId xmlns:p14="http://schemas.microsoft.com/office/powerpoint/2010/main" val="725494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A444B131-127D-68D6-FEF4-F8C4722494C3}"/>
              </a:ext>
            </a:extLst>
          </p:cNvPr>
          <p:cNvGraphicFramePr>
            <a:graphicFrameLocks noGrp="1"/>
          </p:cNvGraphicFramePr>
          <p:nvPr>
            <p:extLst>
              <p:ext uri="{D42A27DB-BD31-4B8C-83A1-F6EECF244321}">
                <p14:modId xmlns:p14="http://schemas.microsoft.com/office/powerpoint/2010/main" val="1167693505"/>
              </p:ext>
            </p:extLst>
          </p:nvPr>
        </p:nvGraphicFramePr>
        <p:xfrm>
          <a:off x="957130" y="798123"/>
          <a:ext cx="1738935" cy="457200"/>
        </p:xfrm>
        <a:graphic>
          <a:graphicData uri="http://schemas.openxmlformats.org/drawingml/2006/table">
            <a:tbl>
              <a:tblPr/>
              <a:tblGrid>
                <a:gridCol w="1738935">
                  <a:extLst>
                    <a:ext uri="{9D8B030D-6E8A-4147-A177-3AD203B41FA5}">
                      <a16:colId xmlns:a16="http://schemas.microsoft.com/office/drawing/2014/main" val="2580021947"/>
                    </a:ext>
                  </a:extLst>
                </a:gridCol>
              </a:tblGrid>
              <a:tr h="0">
                <a:tc>
                  <a:txBody>
                    <a:bodyPr/>
                    <a:lstStyle/>
                    <a:p>
                      <a:r>
                        <a:rPr lang="en-IN" sz="2400" b="1" dirty="0"/>
                        <a:t>Feature</a:t>
                      </a:r>
                      <a:endParaRPr lang="en-IN" sz="2400" dirty="0"/>
                    </a:p>
                  </a:txBody>
                  <a:tcPr anchor="ctr">
                    <a:lnL>
                      <a:noFill/>
                    </a:lnL>
                    <a:lnR>
                      <a:noFill/>
                    </a:lnR>
                    <a:lnT>
                      <a:noFill/>
                    </a:lnT>
                    <a:lnB>
                      <a:noFill/>
                    </a:lnB>
                    <a:noFill/>
                  </a:tcPr>
                </a:tc>
                <a:extLst>
                  <a:ext uri="{0D108BD9-81ED-4DB2-BD59-A6C34878D82A}">
                    <a16:rowId xmlns:a16="http://schemas.microsoft.com/office/drawing/2014/main" val="2082115814"/>
                  </a:ext>
                </a:extLst>
              </a:tr>
            </a:tbl>
          </a:graphicData>
        </a:graphic>
      </p:graphicFrame>
      <p:graphicFrame>
        <p:nvGraphicFramePr>
          <p:cNvPr id="12" name="Table 11">
            <a:extLst>
              <a:ext uri="{FF2B5EF4-FFF2-40B4-BE49-F238E27FC236}">
                <a16:creationId xmlns:a16="http://schemas.microsoft.com/office/drawing/2014/main" id="{97BDA9D3-1B26-3421-462D-779A3EF8F811}"/>
              </a:ext>
            </a:extLst>
          </p:cNvPr>
          <p:cNvGraphicFramePr>
            <a:graphicFrameLocks noGrp="1"/>
          </p:cNvGraphicFramePr>
          <p:nvPr>
            <p:extLst>
              <p:ext uri="{D42A27DB-BD31-4B8C-83A1-F6EECF244321}">
                <p14:modId xmlns:p14="http://schemas.microsoft.com/office/powerpoint/2010/main" val="3795472942"/>
              </p:ext>
            </p:extLst>
          </p:nvPr>
        </p:nvGraphicFramePr>
        <p:xfrm>
          <a:off x="3723588" y="798123"/>
          <a:ext cx="2168165" cy="822960"/>
        </p:xfrm>
        <a:graphic>
          <a:graphicData uri="http://schemas.openxmlformats.org/drawingml/2006/table">
            <a:tbl>
              <a:tblPr/>
              <a:tblGrid>
                <a:gridCol w="2168165">
                  <a:extLst>
                    <a:ext uri="{9D8B030D-6E8A-4147-A177-3AD203B41FA5}">
                      <a16:colId xmlns:a16="http://schemas.microsoft.com/office/drawing/2014/main" val="124584927"/>
                    </a:ext>
                  </a:extLst>
                </a:gridCol>
              </a:tblGrid>
              <a:tr h="0">
                <a:tc>
                  <a:txBody>
                    <a:bodyPr/>
                    <a:lstStyle/>
                    <a:p>
                      <a:r>
                        <a:rPr lang="en-IN" sz="2400" b="1" dirty="0"/>
                        <a:t>Single Slider Crank</a:t>
                      </a:r>
                      <a:endParaRPr lang="en-IN" sz="2400" dirty="0"/>
                    </a:p>
                  </a:txBody>
                  <a:tcPr anchor="ctr">
                    <a:lnL>
                      <a:noFill/>
                    </a:lnL>
                    <a:lnR>
                      <a:noFill/>
                    </a:lnR>
                    <a:lnT>
                      <a:noFill/>
                    </a:lnT>
                    <a:lnB>
                      <a:noFill/>
                    </a:lnB>
                    <a:noFill/>
                  </a:tcPr>
                </a:tc>
                <a:extLst>
                  <a:ext uri="{0D108BD9-81ED-4DB2-BD59-A6C34878D82A}">
                    <a16:rowId xmlns:a16="http://schemas.microsoft.com/office/drawing/2014/main" val="4151725350"/>
                  </a:ext>
                </a:extLst>
              </a:tr>
            </a:tbl>
          </a:graphicData>
        </a:graphic>
      </p:graphicFrame>
      <p:graphicFrame>
        <p:nvGraphicFramePr>
          <p:cNvPr id="13" name="Table 12">
            <a:extLst>
              <a:ext uri="{FF2B5EF4-FFF2-40B4-BE49-F238E27FC236}">
                <a16:creationId xmlns:a16="http://schemas.microsoft.com/office/drawing/2014/main" id="{B1461F05-2C4E-DAB6-1736-2E7F0F607D32}"/>
              </a:ext>
            </a:extLst>
          </p:cNvPr>
          <p:cNvGraphicFramePr>
            <a:graphicFrameLocks noGrp="1"/>
          </p:cNvGraphicFramePr>
          <p:nvPr>
            <p:extLst>
              <p:ext uri="{D42A27DB-BD31-4B8C-83A1-F6EECF244321}">
                <p14:modId xmlns:p14="http://schemas.microsoft.com/office/powerpoint/2010/main" val="4243719862"/>
              </p:ext>
            </p:extLst>
          </p:nvPr>
        </p:nvGraphicFramePr>
        <p:xfrm>
          <a:off x="8218528" y="615243"/>
          <a:ext cx="2079444" cy="822960"/>
        </p:xfrm>
        <a:graphic>
          <a:graphicData uri="http://schemas.openxmlformats.org/drawingml/2006/table">
            <a:tbl>
              <a:tblPr/>
              <a:tblGrid>
                <a:gridCol w="2079444">
                  <a:extLst>
                    <a:ext uri="{9D8B030D-6E8A-4147-A177-3AD203B41FA5}">
                      <a16:colId xmlns:a16="http://schemas.microsoft.com/office/drawing/2014/main" val="3558211929"/>
                    </a:ext>
                  </a:extLst>
                </a:gridCol>
              </a:tblGrid>
              <a:tr h="0">
                <a:tc>
                  <a:txBody>
                    <a:bodyPr/>
                    <a:lstStyle/>
                    <a:p>
                      <a:r>
                        <a:rPr lang="en-IN" sz="2400" b="1" dirty="0"/>
                        <a:t>Double Slider Crank</a:t>
                      </a:r>
                      <a:endParaRPr lang="en-IN" sz="2400" dirty="0"/>
                    </a:p>
                  </a:txBody>
                  <a:tcPr anchor="ctr">
                    <a:lnL>
                      <a:noFill/>
                    </a:lnL>
                    <a:lnR>
                      <a:noFill/>
                    </a:lnR>
                    <a:lnT>
                      <a:noFill/>
                    </a:lnT>
                    <a:lnB>
                      <a:noFill/>
                    </a:lnB>
                    <a:noFill/>
                  </a:tcPr>
                </a:tc>
                <a:extLst>
                  <a:ext uri="{0D108BD9-81ED-4DB2-BD59-A6C34878D82A}">
                    <a16:rowId xmlns:a16="http://schemas.microsoft.com/office/drawing/2014/main" val="2546362394"/>
                  </a:ext>
                </a:extLst>
              </a:tr>
            </a:tbl>
          </a:graphicData>
        </a:graphic>
      </p:graphicFrame>
      <p:sp>
        <p:nvSpPr>
          <p:cNvPr id="15" name="TextBox 14">
            <a:extLst>
              <a:ext uri="{FF2B5EF4-FFF2-40B4-BE49-F238E27FC236}">
                <a16:creationId xmlns:a16="http://schemas.microsoft.com/office/drawing/2014/main" id="{DB1EEB07-C263-F53E-0269-90D7FA122CEF}"/>
              </a:ext>
            </a:extLst>
          </p:cNvPr>
          <p:cNvSpPr txBox="1"/>
          <p:nvPr/>
        </p:nvSpPr>
        <p:spPr>
          <a:xfrm>
            <a:off x="699465" y="1662987"/>
            <a:ext cx="1600199" cy="369332"/>
          </a:xfrm>
          <a:prstGeom prst="rect">
            <a:avLst/>
          </a:prstGeom>
          <a:noFill/>
        </p:spPr>
        <p:txBody>
          <a:bodyPr wrap="square">
            <a:spAutoFit/>
          </a:bodyPr>
          <a:lstStyle/>
          <a:p>
            <a:r>
              <a:rPr lang="en-IN" dirty="0"/>
              <a:t>Motion Type</a:t>
            </a:r>
          </a:p>
        </p:txBody>
      </p:sp>
      <p:sp>
        <p:nvSpPr>
          <p:cNvPr id="17" name="TextBox 16">
            <a:extLst>
              <a:ext uri="{FF2B5EF4-FFF2-40B4-BE49-F238E27FC236}">
                <a16:creationId xmlns:a16="http://schemas.microsoft.com/office/drawing/2014/main" id="{9046FF5F-B81D-0216-BB86-0F1583B873BE}"/>
              </a:ext>
            </a:extLst>
          </p:cNvPr>
          <p:cNvSpPr txBox="1"/>
          <p:nvPr/>
        </p:nvSpPr>
        <p:spPr>
          <a:xfrm>
            <a:off x="3723588" y="1709153"/>
            <a:ext cx="2919952" cy="646331"/>
          </a:xfrm>
          <a:prstGeom prst="rect">
            <a:avLst/>
          </a:prstGeom>
          <a:noFill/>
        </p:spPr>
        <p:txBody>
          <a:bodyPr wrap="square">
            <a:spAutoFit/>
          </a:bodyPr>
          <a:lstStyle/>
          <a:p>
            <a:r>
              <a:rPr lang="en-IN" dirty="0"/>
              <a:t>Linear or reciprocating motion</a:t>
            </a:r>
          </a:p>
        </p:txBody>
      </p:sp>
      <p:sp>
        <p:nvSpPr>
          <p:cNvPr id="19" name="TextBox 18">
            <a:extLst>
              <a:ext uri="{FF2B5EF4-FFF2-40B4-BE49-F238E27FC236}">
                <a16:creationId xmlns:a16="http://schemas.microsoft.com/office/drawing/2014/main" id="{D7A4F49A-9D75-DD3D-CCFC-FB52EE64E0CC}"/>
              </a:ext>
            </a:extLst>
          </p:cNvPr>
          <p:cNvSpPr txBox="1"/>
          <p:nvPr/>
        </p:nvSpPr>
        <p:spPr>
          <a:xfrm>
            <a:off x="7956222" y="1662987"/>
            <a:ext cx="2759697" cy="646331"/>
          </a:xfrm>
          <a:prstGeom prst="rect">
            <a:avLst/>
          </a:prstGeom>
          <a:noFill/>
        </p:spPr>
        <p:txBody>
          <a:bodyPr wrap="square">
            <a:spAutoFit/>
          </a:bodyPr>
          <a:lstStyle/>
          <a:p>
            <a:r>
              <a:rPr lang="en-IN" dirty="0"/>
              <a:t>Elliptical, sinusoidal, or complex</a:t>
            </a:r>
          </a:p>
        </p:txBody>
      </p:sp>
      <p:sp>
        <p:nvSpPr>
          <p:cNvPr id="21" name="TextBox 20">
            <a:extLst>
              <a:ext uri="{FF2B5EF4-FFF2-40B4-BE49-F238E27FC236}">
                <a16:creationId xmlns:a16="http://schemas.microsoft.com/office/drawing/2014/main" id="{122FB240-67E6-1881-A00A-4079F03F31D6}"/>
              </a:ext>
            </a:extLst>
          </p:cNvPr>
          <p:cNvSpPr txBox="1"/>
          <p:nvPr/>
        </p:nvSpPr>
        <p:spPr>
          <a:xfrm>
            <a:off x="444940" y="2605667"/>
            <a:ext cx="2109247" cy="369332"/>
          </a:xfrm>
          <a:prstGeom prst="rect">
            <a:avLst/>
          </a:prstGeom>
          <a:noFill/>
        </p:spPr>
        <p:txBody>
          <a:bodyPr wrap="square">
            <a:spAutoFit/>
          </a:bodyPr>
          <a:lstStyle/>
          <a:p>
            <a:r>
              <a:rPr lang="en-IN" dirty="0"/>
              <a:t>Degrees of Freedom</a:t>
            </a:r>
          </a:p>
        </p:txBody>
      </p:sp>
      <p:sp>
        <p:nvSpPr>
          <p:cNvPr id="23" name="TextBox 22">
            <a:extLst>
              <a:ext uri="{FF2B5EF4-FFF2-40B4-BE49-F238E27FC236}">
                <a16:creationId xmlns:a16="http://schemas.microsoft.com/office/drawing/2014/main" id="{0005B3FE-3F2C-D622-6DEE-91F2B8EC7CB2}"/>
              </a:ext>
            </a:extLst>
          </p:cNvPr>
          <p:cNvSpPr txBox="1"/>
          <p:nvPr/>
        </p:nvSpPr>
        <p:spPr>
          <a:xfrm>
            <a:off x="3801360" y="2467167"/>
            <a:ext cx="2090393" cy="646331"/>
          </a:xfrm>
          <a:prstGeom prst="rect">
            <a:avLst/>
          </a:prstGeom>
          <a:noFill/>
        </p:spPr>
        <p:txBody>
          <a:bodyPr wrap="square">
            <a:spAutoFit/>
          </a:bodyPr>
          <a:lstStyle/>
          <a:p>
            <a:r>
              <a:rPr lang="en-IN" dirty="0"/>
              <a:t>Lower (one direction)</a:t>
            </a:r>
          </a:p>
        </p:txBody>
      </p:sp>
      <p:sp>
        <p:nvSpPr>
          <p:cNvPr id="25" name="TextBox 24">
            <a:extLst>
              <a:ext uri="{FF2B5EF4-FFF2-40B4-BE49-F238E27FC236}">
                <a16:creationId xmlns:a16="http://schemas.microsoft.com/office/drawing/2014/main" id="{70B1ED8F-5626-93B0-8C9F-077C9C68A983}"/>
              </a:ext>
            </a:extLst>
          </p:cNvPr>
          <p:cNvSpPr txBox="1"/>
          <p:nvPr/>
        </p:nvSpPr>
        <p:spPr>
          <a:xfrm>
            <a:off x="8035832" y="2455085"/>
            <a:ext cx="2919953" cy="646331"/>
          </a:xfrm>
          <a:prstGeom prst="rect">
            <a:avLst/>
          </a:prstGeom>
          <a:noFill/>
        </p:spPr>
        <p:txBody>
          <a:bodyPr wrap="square">
            <a:spAutoFit/>
          </a:bodyPr>
          <a:lstStyle/>
          <a:p>
            <a:r>
              <a:rPr lang="en-IN" dirty="0"/>
              <a:t>Higher (two perpendicular sliders)</a:t>
            </a:r>
          </a:p>
        </p:txBody>
      </p:sp>
      <p:sp>
        <p:nvSpPr>
          <p:cNvPr id="27" name="TextBox 26">
            <a:extLst>
              <a:ext uri="{FF2B5EF4-FFF2-40B4-BE49-F238E27FC236}">
                <a16:creationId xmlns:a16="http://schemas.microsoft.com/office/drawing/2014/main" id="{64C8A130-4C91-1651-373B-8B4D5031C784}"/>
              </a:ext>
            </a:extLst>
          </p:cNvPr>
          <p:cNvSpPr txBox="1"/>
          <p:nvPr/>
        </p:nvSpPr>
        <p:spPr>
          <a:xfrm>
            <a:off x="699465" y="3363681"/>
            <a:ext cx="1157140" cy="369332"/>
          </a:xfrm>
          <a:prstGeom prst="rect">
            <a:avLst/>
          </a:prstGeom>
          <a:noFill/>
        </p:spPr>
        <p:txBody>
          <a:bodyPr wrap="square">
            <a:spAutoFit/>
          </a:bodyPr>
          <a:lstStyle/>
          <a:p>
            <a:r>
              <a:rPr lang="en-IN" dirty="0"/>
              <a:t>Precision</a:t>
            </a:r>
          </a:p>
        </p:txBody>
      </p:sp>
      <p:sp>
        <p:nvSpPr>
          <p:cNvPr id="29" name="TextBox 28">
            <a:extLst>
              <a:ext uri="{FF2B5EF4-FFF2-40B4-BE49-F238E27FC236}">
                <a16:creationId xmlns:a16="http://schemas.microsoft.com/office/drawing/2014/main" id="{389A63C7-04D7-93B2-D6C2-BF00470C560B}"/>
              </a:ext>
            </a:extLst>
          </p:cNvPr>
          <p:cNvSpPr txBox="1"/>
          <p:nvPr/>
        </p:nvSpPr>
        <p:spPr>
          <a:xfrm>
            <a:off x="3556263" y="3375171"/>
            <a:ext cx="2439185" cy="369332"/>
          </a:xfrm>
          <a:prstGeom prst="rect">
            <a:avLst/>
          </a:prstGeom>
          <a:noFill/>
        </p:spPr>
        <p:txBody>
          <a:bodyPr wrap="square">
            <a:spAutoFit/>
          </a:bodyPr>
          <a:lstStyle/>
          <a:p>
            <a:r>
              <a:rPr lang="en-IN" dirty="0"/>
              <a:t>Suitable for simple tasks</a:t>
            </a:r>
          </a:p>
        </p:txBody>
      </p:sp>
      <p:sp>
        <p:nvSpPr>
          <p:cNvPr id="31" name="TextBox 30">
            <a:extLst>
              <a:ext uri="{FF2B5EF4-FFF2-40B4-BE49-F238E27FC236}">
                <a16:creationId xmlns:a16="http://schemas.microsoft.com/office/drawing/2014/main" id="{5881649A-2244-84F3-0BB1-9482E7F6A422}"/>
              </a:ext>
            </a:extLst>
          </p:cNvPr>
          <p:cNvSpPr txBox="1"/>
          <p:nvPr/>
        </p:nvSpPr>
        <p:spPr>
          <a:xfrm>
            <a:off x="8035832" y="3279085"/>
            <a:ext cx="2841394" cy="646331"/>
          </a:xfrm>
          <a:prstGeom prst="rect">
            <a:avLst/>
          </a:prstGeom>
          <a:noFill/>
        </p:spPr>
        <p:txBody>
          <a:bodyPr wrap="square">
            <a:spAutoFit/>
          </a:bodyPr>
          <a:lstStyle/>
          <a:p>
            <a:r>
              <a:rPr lang="en-US" dirty="0"/>
              <a:t>Higher precision in special tasks</a:t>
            </a:r>
            <a:endParaRPr lang="en-IN" dirty="0"/>
          </a:p>
        </p:txBody>
      </p:sp>
      <p:sp>
        <p:nvSpPr>
          <p:cNvPr id="33" name="TextBox 32">
            <a:extLst>
              <a:ext uri="{FF2B5EF4-FFF2-40B4-BE49-F238E27FC236}">
                <a16:creationId xmlns:a16="http://schemas.microsoft.com/office/drawing/2014/main" id="{FC7F3675-DD8B-B0AF-C9DE-57A3DD5D25DE}"/>
              </a:ext>
            </a:extLst>
          </p:cNvPr>
          <p:cNvSpPr txBox="1"/>
          <p:nvPr/>
        </p:nvSpPr>
        <p:spPr>
          <a:xfrm>
            <a:off x="598604" y="3977046"/>
            <a:ext cx="1352744" cy="369332"/>
          </a:xfrm>
          <a:prstGeom prst="rect">
            <a:avLst/>
          </a:prstGeom>
          <a:noFill/>
        </p:spPr>
        <p:txBody>
          <a:bodyPr wrap="square">
            <a:spAutoFit/>
          </a:bodyPr>
          <a:lstStyle/>
          <a:p>
            <a:r>
              <a:rPr lang="en-IN" dirty="0"/>
              <a:t>Applications</a:t>
            </a:r>
          </a:p>
        </p:txBody>
      </p:sp>
      <p:sp>
        <p:nvSpPr>
          <p:cNvPr id="35" name="TextBox 34">
            <a:extLst>
              <a:ext uri="{FF2B5EF4-FFF2-40B4-BE49-F238E27FC236}">
                <a16:creationId xmlns:a16="http://schemas.microsoft.com/office/drawing/2014/main" id="{89FDC20A-6ABA-D658-A9C4-89FCBFD76353}"/>
              </a:ext>
            </a:extLst>
          </p:cNvPr>
          <p:cNvSpPr txBox="1"/>
          <p:nvPr/>
        </p:nvSpPr>
        <p:spPr>
          <a:xfrm>
            <a:off x="3547098" y="4038326"/>
            <a:ext cx="2448350" cy="369332"/>
          </a:xfrm>
          <a:prstGeom prst="rect">
            <a:avLst/>
          </a:prstGeom>
          <a:noFill/>
        </p:spPr>
        <p:txBody>
          <a:bodyPr wrap="square">
            <a:spAutoFit/>
          </a:bodyPr>
          <a:lstStyle/>
          <a:p>
            <a:r>
              <a:rPr lang="en-IN" dirty="0"/>
              <a:t>Engines, pumps, presses</a:t>
            </a:r>
          </a:p>
        </p:txBody>
      </p:sp>
      <p:sp>
        <p:nvSpPr>
          <p:cNvPr id="37" name="TextBox 36">
            <a:extLst>
              <a:ext uri="{FF2B5EF4-FFF2-40B4-BE49-F238E27FC236}">
                <a16:creationId xmlns:a16="http://schemas.microsoft.com/office/drawing/2014/main" id="{6ED7B466-CB1F-3ADC-76C4-36F304950705}"/>
              </a:ext>
            </a:extLst>
          </p:cNvPr>
          <p:cNvSpPr txBox="1"/>
          <p:nvPr/>
        </p:nvSpPr>
        <p:spPr>
          <a:xfrm>
            <a:off x="8035832" y="3976892"/>
            <a:ext cx="3249890" cy="646331"/>
          </a:xfrm>
          <a:prstGeom prst="rect">
            <a:avLst/>
          </a:prstGeom>
          <a:noFill/>
        </p:spPr>
        <p:txBody>
          <a:bodyPr wrap="square">
            <a:spAutoFit/>
          </a:bodyPr>
          <a:lstStyle/>
          <a:p>
            <a:r>
              <a:rPr lang="en-IN" dirty="0"/>
              <a:t>Elliptical trammel, Scotch yoke, etc.</a:t>
            </a:r>
          </a:p>
        </p:txBody>
      </p:sp>
      <p:sp>
        <p:nvSpPr>
          <p:cNvPr id="39" name="TextBox 38">
            <a:extLst>
              <a:ext uri="{FF2B5EF4-FFF2-40B4-BE49-F238E27FC236}">
                <a16:creationId xmlns:a16="http://schemas.microsoft.com/office/drawing/2014/main" id="{D9AA76A2-FBB2-9DA1-E01D-D96418F98A45}"/>
              </a:ext>
            </a:extLst>
          </p:cNvPr>
          <p:cNvSpPr txBox="1"/>
          <p:nvPr/>
        </p:nvSpPr>
        <p:spPr>
          <a:xfrm>
            <a:off x="734767" y="4624566"/>
            <a:ext cx="1352744" cy="646331"/>
          </a:xfrm>
          <a:prstGeom prst="rect">
            <a:avLst/>
          </a:prstGeom>
          <a:noFill/>
        </p:spPr>
        <p:txBody>
          <a:bodyPr wrap="square">
            <a:spAutoFit/>
          </a:bodyPr>
          <a:lstStyle/>
          <a:p>
            <a:r>
              <a:rPr lang="en-IN" dirty="0"/>
              <a:t>Smoothness of Motion</a:t>
            </a:r>
          </a:p>
        </p:txBody>
      </p:sp>
      <p:sp>
        <p:nvSpPr>
          <p:cNvPr id="41" name="TextBox 40">
            <a:extLst>
              <a:ext uri="{FF2B5EF4-FFF2-40B4-BE49-F238E27FC236}">
                <a16:creationId xmlns:a16="http://schemas.microsoft.com/office/drawing/2014/main" id="{159D3234-D3CB-B797-A9F7-E0C4064BA5B7}"/>
              </a:ext>
            </a:extLst>
          </p:cNvPr>
          <p:cNvSpPr txBox="1"/>
          <p:nvPr/>
        </p:nvSpPr>
        <p:spPr>
          <a:xfrm>
            <a:off x="3801360" y="4624566"/>
            <a:ext cx="2580587" cy="369332"/>
          </a:xfrm>
          <a:prstGeom prst="rect">
            <a:avLst/>
          </a:prstGeom>
          <a:noFill/>
        </p:spPr>
        <p:txBody>
          <a:bodyPr wrap="square">
            <a:spAutoFit/>
          </a:bodyPr>
          <a:lstStyle/>
          <a:p>
            <a:r>
              <a:rPr lang="en-IN" dirty="0"/>
              <a:t>Smooth but linear</a:t>
            </a:r>
          </a:p>
        </p:txBody>
      </p:sp>
      <p:sp>
        <p:nvSpPr>
          <p:cNvPr id="43" name="TextBox 42">
            <a:extLst>
              <a:ext uri="{FF2B5EF4-FFF2-40B4-BE49-F238E27FC236}">
                <a16:creationId xmlns:a16="http://schemas.microsoft.com/office/drawing/2014/main" id="{826CF6FD-C76A-36FC-E9A8-2D0765A1E6B4}"/>
              </a:ext>
            </a:extLst>
          </p:cNvPr>
          <p:cNvSpPr txBox="1"/>
          <p:nvPr/>
        </p:nvSpPr>
        <p:spPr>
          <a:xfrm>
            <a:off x="8065941" y="4612832"/>
            <a:ext cx="3391292" cy="646331"/>
          </a:xfrm>
          <a:prstGeom prst="rect">
            <a:avLst/>
          </a:prstGeom>
          <a:noFill/>
        </p:spPr>
        <p:txBody>
          <a:bodyPr wrap="square">
            <a:spAutoFit/>
          </a:bodyPr>
          <a:lstStyle/>
          <a:p>
            <a:r>
              <a:rPr lang="en-US" dirty="0"/>
              <a:t>Smooth with sinusoidal/curved motion</a:t>
            </a:r>
            <a:endParaRPr lang="en-IN" dirty="0"/>
          </a:p>
        </p:txBody>
      </p:sp>
      <p:sp>
        <p:nvSpPr>
          <p:cNvPr id="45" name="TextBox 44">
            <a:extLst>
              <a:ext uri="{FF2B5EF4-FFF2-40B4-BE49-F238E27FC236}">
                <a16:creationId xmlns:a16="http://schemas.microsoft.com/office/drawing/2014/main" id="{7CC67EC7-E765-4927-CD4F-146E9F8EBB4A}"/>
              </a:ext>
            </a:extLst>
          </p:cNvPr>
          <p:cNvSpPr txBox="1"/>
          <p:nvPr/>
        </p:nvSpPr>
        <p:spPr>
          <a:xfrm>
            <a:off x="304668" y="5382580"/>
            <a:ext cx="2212942" cy="369332"/>
          </a:xfrm>
          <a:prstGeom prst="rect">
            <a:avLst/>
          </a:prstGeom>
          <a:noFill/>
        </p:spPr>
        <p:txBody>
          <a:bodyPr wrap="square">
            <a:spAutoFit/>
          </a:bodyPr>
          <a:lstStyle/>
          <a:p>
            <a:r>
              <a:rPr lang="en-IN" dirty="0"/>
              <a:t>Complexity of Output</a:t>
            </a:r>
          </a:p>
        </p:txBody>
      </p:sp>
      <p:sp>
        <p:nvSpPr>
          <p:cNvPr id="47" name="TextBox 46">
            <a:extLst>
              <a:ext uri="{FF2B5EF4-FFF2-40B4-BE49-F238E27FC236}">
                <a16:creationId xmlns:a16="http://schemas.microsoft.com/office/drawing/2014/main" id="{E4D362E0-8BDF-EEBA-1BCF-CE43C27D389E}"/>
              </a:ext>
            </a:extLst>
          </p:cNvPr>
          <p:cNvSpPr txBox="1"/>
          <p:nvPr/>
        </p:nvSpPr>
        <p:spPr>
          <a:xfrm>
            <a:off x="3822570" y="5281537"/>
            <a:ext cx="909686" cy="369332"/>
          </a:xfrm>
          <a:prstGeom prst="rect">
            <a:avLst/>
          </a:prstGeom>
          <a:noFill/>
        </p:spPr>
        <p:txBody>
          <a:bodyPr wrap="square">
            <a:spAutoFit/>
          </a:bodyPr>
          <a:lstStyle/>
          <a:p>
            <a:r>
              <a:rPr lang="en-IN" dirty="0"/>
              <a:t>Limited</a:t>
            </a:r>
          </a:p>
        </p:txBody>
      </p:sp>
      <p:sp>
        <p:nvSpPr>
          <p:cNvPr id="49" name="TextBox 48">
            <a:extLst>
              <a:ext uri="{FF2B5EF4-FFF2-40B4-BE49-F238E27FC236}">
                <a16:creationId xmlns:a16="http://schemas.microsoft.com/office/drawing/2014/main" id="{9165D601-BC5F-B3B8-B4C5-4561E8894412}"/>
              </a:ext>
            </a:extLst>
          </p:cNvPr>
          <p:cNvSpPr txBox="1"/>
          <p:nvPr/>
        </p:nvSpPr>
        <p:spPr>
          <a:xfrm>
            <a:off x="7934963" y="5305207"/>
            <a:ext cx="2646575" cy="369332"/>
          </a:xfrm>
          <a:prstGeom prst="rect">
            <a:avLst/>
          </a:prstGeom>
          <a:noFill/>
        </p:spPr>
        <p:txBody>
          <a:bodyPr wrap="square">
            <a:spAutoFit/>
          </a:bodyPr>
          <a:lstStyle/>
          <a:p>
            <a:r>
              <a:rPr lang="en-IN" dirty="0"/>
              <a:t>Versatile and complex</a:t>
            </a:r>
          </a:p>
        </p:txBody>
      </p:sp>
    </p:spTree>
    <p:extLst>
      <p:ext uri="{BB962C8B-B14F-4D97-AF65-F5344CB8AC3E}">
        <p14:creationId xmlns:p14="http://schemas.microsoft.com/office/powerpoint/2010/main" val="349669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68792" y="2588905"/>
            <a:ext cx="1555600" cy="1793777"/>
          </a:xfrm>
          <a:prstGeom prst="rect">
            <a:avLst/>
          </a:prstGeom>
        </p:spPr>
      </p:pic>
      <p:sp>
        <p:nvSpPr>
          <p:cNvPr id="3" name="Action Button: Forward or Next 2">
            <a:hlinkClick r:id="rId3" action="ppaction://hlinkpres?slideindex=1&amp;slidetitle=" highlightClick="1"/>
          </p:cNvPr>
          <p:cNvSpPr/>
          <p:nvPr/>
        </p:nvSpPr>
        <p:spPr>
          <a:xfrm>
            <a:off x="8040216" y="2564904"/>
            <a:ext cx="1584176" cy="1800200"/>
          </a:xfrm>
          <a:prstGeom prst="actionButtonForwardNex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2135560" y="2588904"/>
            <a:ext cx="6480720" cy="1569660"/>
          </a:xfrm>
          <a:prstGeom prst="rect">
            <a:avLst/>
          </a:prstGeom>
          <a:noFill/>
        </p:spPr>
        <p:txBody>
          <a:bodyPr wrap="squar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prstClr val="black"/>
                </a:solidFill>
                <a:effectLst/>
                <a:uLnTx/>
                <a:uFillTx/>
                <a:latin typeface="Brush Script MT" panose="03060802040406070304" pitchFamily="66" charset="0"/>
                <a:ea typeface="+mn-ea"/>
                <a:cs typeface="+mn-cs"/>
              </a:rPr>
              <a:t>Thank You…</a:t>
            </a:r>
          </a:p>
        </p:txBody>
      </p:sp>
    </p:spTree>
    <p:extLst>
      <p:ext uri="{BB962C8B-B14F-4D97-AF65-F5344CB8AC3E}">
        <p14:creationId xmlns:p14="http://schemas.microsoft.com/office/powerpoint/2010/main" val="337128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3F0C5-763A-4EF1-BC26-B002FD0D8555}"/>
              </a:ext>
            </a:extLst>
          </p:cNvPr>
          <p:cNvSpPr txBox="1"/>
          <p:nvPr/>
        </p:nvSpPr>
        <p:spPr>
          <a:xfrm>
            <a:off x="803563" y="170934"/>
            <a:ext cx="8192654" cy="523220"/>
          </a:xfrm>
          <a:prstGeom prst="rect">
            <a:avLst/>
          </a:prstGeom>
          <a:noFill/>
        </p:spPr>
        <p:txBody>
          <a:bodyPr wrap="square">
            <a:spAutoFit/>
          </a:bodyPr>
          <a:lstStyle/>
          <a:p>
            <a:pPr marL="457200" indent="-457200">
              <a:buFont typeface="Wingdings" panose="05000000000000000000" pitchFamily="2" charset="2"/>
              <a:buChar char="ü"/>
            </a:pPr>
            <a:r>
              <a:rPr lang="en-US" sz="2800" dirty="0"/>
              <a:t>Joints can be of different types, including:</a:t>
            </a:r>
            <a:endParaRPr lang="en-IN" sz="2800" dirty="0"/>
          </a:p>
        </p:txBody>
      </p:sp>
      <p:sp>
        <p:nvSpPr>
          <p:cNvPr id="5" name="TextBox 4">
            <a:extLst>
              <a:ext uri="{FF2B5EF4-FFF2-40B4-BE49-F238E27FC236}">
                <a16:creationId xmlns:a16="http://schemas.microsoft.com/office/drawing/2014/main" id="{3A339C26-07F0-CFFD-0123-B2A72B06ABC4}"/>
              </a:ext>
            </a:extLst>
          </p:cNvPr>
          <p:cNvSpPr txBox="1"/>
          <p:nvPr/>
        </p:nvSpPr>
        <p:spPr>
          <a:xfrm>
            <a:off x="175490" y="694154"/>
            <a:ext cx="6936509" cy="461665"/>
          </a:xfrm>
          <a:prstGeom prst="rect">
            <a:avLst/>
          </a:prstGeom>
          <a:noFill/>
        </p:spPr>
        <p:txBody>
          <a:bodyPr wrap="square">
            <a:spAutoFit/>
          </a:bodyPr>
          <a:lstStyle/>
          <a:p>
            <a:r>
              <a:rPr lang="en-US" sz="2400" b="1" dirty="0"/>
              <a:t>1. </a:t>
            </a:r>
            <a:r>
              <a:rPr lang="en-US" sz="2400" b="1" dirty="0">
                <a:solidFill>
                  <a:srgbClr val="00B050"/>
                </a:solidFill>
              </a:rPr>
              <a:t>Revolute joints</a:t>
            </a:r>
            <a:r>
              <a:rPr lang="en-US" sz="2400" dirty="0">
                <a:solidFill>
                  <a:srgbClr val="00B050"/>
                </a:solidFill>
              </a:rPr>
              <a:t> </a:t>
            </a:r>
            <a:r>
              <a:rPr lang="en-US" sz="2400" dirty="0"/>
              <a:t>(which allow rotational motion)</a:t>
            </a:r>
            <a:endParaRPr lang="en-IN" sz="2400" dirty="0"/>
          </a:p>
        </p:txBody>
      </p:sp>
      <p:pic>
        <p:nvPicPr>
          <p:cNvPr id="7" name="Picture 6">
            <a:extLst>
              <a:ext uri="{FF2B5EF4-FFF2-40B4-BE49-F238E27FC236}">
                <a16:creationId xmlns:a16="http://schemas.microsoft.com/office/drawing/2014/main" id="{072E25ED-6437-6AB0-1D8E-4B27CA22E72F}"/>
              </a:ext>
            </a:extLst>
          </p:cNvPr>
          <p:cNvPicPr>
            <a:picLocks noChangeAspect="1"/>
          </p:cNvPicPr>
          <p:nvPr/>
        </p:nvPicPr>
        <p:blipFill>
          <a:blip r:embed="rId2"/>
          <a:srcRect t="9038"/>
          <a:stretch/>
        </p:blipFill>
        <p:spPr>
          <a:xfrm>
            <a:off x="2724727" y="1293091"/>
            <a:ext cx="2872509" cy="2311118"/>
          </a:xfrm>
          <a:prstGeom prst="rect">
            <a:avLst/>
          </a:prstGeom>
        </p:spPr>
      </p:pic>
      <p:sp>
        <p:nvSpPr>
          <p:cNvPr id="9" name="TextBox 8">
            <a:extLst>
              <a:ext uri="{FF2B5EF4-FFF2-40B4-BE49-F238E27FC236}">
                <a16:creationId xmlns:a16="http://schemas.microsoft.com/office/drawing/2014/main" id="{0FF821A1-2F9D-A9CE-AB7A-D47563B1F386}"/>
              </a:ext>
            </a:extLst>
          </p:cNvPr>
          <p:cNvSpPr txBox="1"/>
          <p:nvPr/>
        </p:nvSpPr>
        <p:spPr>
          <a:xfrm>
            <a:off x="175490" y="3741481"/>
            <a:ext cx="9040670" cy="461665"/>
          </a:xfrm>
          <a:prstGeom prst="rect">
            <a:avLst/>
          </a:prstGeom>
          <a:noFill/>
        </p:spPr>
        <p:txBody>
          <a:bodyPr wrap="square">
            <a:spAutoFit/>
          </a:bodyPr>
          <a:lstStyle/>
          <a:p>
            <a:r>
              <a:rPr lang="en-US" sz="2400" b="1" dirty="0"/>
              <a:t>2. </a:t>
            </a:r>
            <a:r>
              <a:rPr lang="en-US" sz="2400" b="1" dirty="0">
                <a:solidFill>
                  <a:srgbClr val="00B050"/>
                </a:solidFill>
              </a:rPr>
              <a:t>Prismatic joints/Sliding joint</a:t>
            </a:r>
            <a:r>
              <a:rPr lang="en-US" sz="2400" dirty="0">
                <a:solidFill>
                  <a:srgbClr val="00B050"/>
                </a:solidFill>
              </a:rPr>
              <a:t> </a:t>
            </a:r>
            <a:r>
              <a:rPr lang="en-US" sz="2400" dirty="0"/>
              <a:t>(which allow sliding motion)</a:t>
            </a:r>
            <a:endParaRPr lang="en-IN" sz="2400" dirty="0"/>
          </a:p>
        </p:txBody>
      </p:sp>
      <p:pic>
        <p:nvPicPr>
          <p:cNvPr id="11" name="Picture 10">
            <a:extLst>
              <a:ext uri="{FF2B5EF4-FFF2-40B4-BE49-F238E27FC236}">
                <a16:creationId xmlns:a16="http://schemas.microsoft.com/office/drawing/2014/main" id="{03026499-0FF8-D1BF-A878-E7D7F529BAA5}"/>
              </a:ext>
            </a:extLst>
          </p:cNvPr>
          <p:cNvPicPr>
            <a:picLocks noChangeAspect="1"/>
          </p:cNvPicPr>
          <p:nvPr/>
        </p:nvPicPr>
        <p:blipFill>
          <a:blip r:embed="rId3"/>
          <a:stretch>
            <a:fillRect/>
          </a:stretch>
        </p:blipFill>
        <p:spPr>
          <a:xfrm>
            <a:off x="2975840" y="4140978"/>
            <a:ext cx="2872509" cy="2546088"/>
          </a:xfrm>
          <a:prstGeom prst="rect">
            <a:avLst/>
          </a:prstGeom>
        </p:spPr>
      </p:pic>
    </p:spTree>
    <p:extLst>
      <p:ext uri="{BB962C8B-B14F-4D97-AF65-F5344CB8AC3E}">
        <p14:creationId xmlns:p14="http://schemas.microsoft.com/office/powerpoint/2010/main" val="314649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1F9F5-56F4-C0A4-D32C-B3850813096B}"/>
              </a:ext>
            </a:extLst>
          </p:cNvPr>
          <p:cNvSpPr txBox="1"/>
          <p:nvPr/>
        </p:nvSpPr>
        <p:spPr>
          <a:xfrm>
            <a:off x="434109" y="300243"/>
            <a:ext cx="11286836" cy="523220"/>
          </a:xfrm>
          <a:prstGeom prst="rect">
            <a:avLst/>
          </a:prstGeom>
          <a:noFill/>
        </p:spPr>
        <p:txBody>
          <a:bodyPr wrap="square">
            <a:spAutoFit/>
          </a:bodyPr>
          <a:lstStyle/>
          <a:p>
            <a:r>
              <a:rPr lang="en-US" sz="2800" b="1" dirty="0"/>
              <a:t>3. </a:t>
            </a:r>
            <a:r>
              <a:rPr lang="en-US" sz="2800" b="1" dirty="0">
                <a:solidFill>
                  <a:srgbClr val="00B050"/>
                </a:solidFill>
              </a:rPr>
              <a:t>Higher order joints </a:t>
            </a:r>
            <a:r>
              <a:rPr lang="en-US" sz="2800" dirty="0"/>
              <a:t>(e.g., gears or cams that allow complex motion)</a:t>
            </a:r>
            <a:endParaRPr lang="en-IN" sz="2800" dirty="0"/>
          </a:p>
        </p:txBody>
      </p:sp>
      <p:pic>
        <p:nvPicPr>
          <p:cNvPr id="5" name="Picture 4">
            <a:extLst>
              <a:ext uri="{FF2B5EF4-FFF2-40B4-BE49-F238E27FC236}">
                <a16:creationId xmlns:a16="http://schemas.microsoft.com/office/drawing/2014/main" id="{9D5048CD-0946-9A70-4B2E-9DDBB6DD255E}"/>
              </a:ext>
            </a:extLst>
          </p:cNvPr>
          <p:cNvPicPr>
            <a:picLocks noChangeAspect="1"/>
          </p:cNvPicPr>
          <p:nvPr/>
        </p:nvPicPr>
        <p:blipFill>
          <a:blip r:embed="rId2"/>
          <a:stretch>
            <a:fillRect/>
          </a:stretch>
        </p:blipFill>
        <p:spPr>
          <a:xfrm>
            <a:off x="1769773" y="1348509"/>
            <a:ext cx="7858125" cy="3810000"/>
          </a:xfrm>
          <a:prstGeom prst="rect">
            <a:avLst/>
          </a:prstGeom>
        </p:spPr>
      </p:pic>
    </p:spTree>
    <p:extLst>
      <p:ext uri="{BB962C8B-B14F-4D97-AF65-F5344CB8AC3E}">
        <p14:creationId xmlns:p14="http://schemas.microsoft.com/office/powerpoint/2010/main" val="3495504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3EF24D-8DCE-7898-9EFB-E5461CCCBAAF}"/>
              </a:ext>
            </a:extLst>
          </p:cNvPr>
          <p:cNvSpPr txBox="1"/>
          <p:nvPr/>
        </p:nvSpPr>
        <p:spPr>
          <a:xfrm>
            <a:off x="360218" y="988291"/>
            <a:ext cx="11037455" cy="3662541"/>
          </a:xfrm>
          <a:prstGeom prst="rect">
            <a:avLst/>
          </a:prstGeom>
          <a:noFill/>
        </p:spPr>
        <p:txBody>
          <a:bodyPr wrap="square">
            <a:spAutoFit/>
          </a:bodyPr>
          <a:lstStyle/>
          <a:p>
            <a:pPr algn="just"/>
            <a:r>
              <a:rPr lang="en-US" sz="3600" b="1" dirty="0">
                <a:solidFill>
                  <a:srgbClr val="00B0F0"/>
                </a:solidFill>
              </a:rPr>
              <a:t>Types of Linkages</a:t>
            </a:r>
            <a:r>
              <a:rPr lang="en-US" sz="3600" dirty="0">
                <a:solidFill>
                  <a:srgbClr val="00B0F0"/>
                </a:solidFill>
              </a:rPr>
              <a:t>:</a:t>
            </a:r>
          </a:p>
          <a:p>
            <a:pPr algn="just"/>
            <a:endParaRPr lang="en-US" sz="2800" dirty="0"/>
          </a:p>
          <a:p>
            <a:pPr algn="just">
              <a:buFont typeface="Arial" panose="020B0604020202020204" pitchFamily="34" charset="0"/>
              <a:buChar char="•"/>
            </a:pPr>
            <a:r>
              <a:rPr lang="en-US" sz="2800" b="1" dirty="0">
                <a:solidFill>
                  <a:srgbClr val="FF0000"/>
                </a:solidFill>
              </a:rPr>
              <a:t>Open Chain Linkages</a:t>
            </a:r>
            <a:r>
              <a:rPr lang="en-US" sz="2800" dirty="0">
                <a:solidFill>
                  <a:srgbClr val="FF0000"/>
                </a:solidFill>
              </a:rPr>
              <a:t>: </a:t>
            </a:r>
            <a:r>
              <a:rPr lang="en-US" sz="2800" dirty="0"/>
              <a:t>These linkages are arranged in a linear sequence, where the last link is not connected back to the first one.</a:t>
            </a:r>
          </a:p>
          <a:p>
            <a:pPr algn="just">
              <a:buFont typeface="Arial" panose="020B0604020202020204" pitchFamily="34" charset="0"/>
              <a:buChar char="•"/>
            </a:pPr>
            <a:endParaRPr lang="en-US" sz="2800" dirty="0"/>
          </a:p>
          <a:p>
            <a:pPr algn="just">
              <a:buFont typeface="Arial" panose="020B0604020202020204" pitchFamily="34" charset="0"/>
              <a:buChar char="•"/>
            </a:pPr>
            <a:r>
              <a:rPr lang="en-US" sz="2800" b="1" dirty="0">
                <a:solidFill>
                  <a:srgbClr val="FF0000"/>
                </a:solidFill>
              </a:rPr>
              <a:t>Closed-Loop Linkages</a:t>
            </a:r>
            <a:r>
              <a:rPr lang="en-US" sz="2800" dirty="0">
                <a:solidFill>
                  <a:srgbClr val="FF0000"/>
                </a:solidFill>
              </a:rPr>
              <a:t>: </a:t>
            </a:r>
            <a:r>
              <a:rPr lang="en-US" sz="2800" dirty="0"/>
              <a:t>These linkages form a loop, where the last link is connected back to the first link. These are commonly used in mechanisms like engines and gearboxes.</a:t>
            </a:r>
          </a:p>
        </p:txBody>
      </p:sp>
    </p:spTree>
    <p:extLst>
      <p:ext uri="{BB962C8B-B14F-4D97-AF65-F5344CB8AC3E}">
        <p14:creationId xmlns:p14="http://schemas.microsoft.com/office/powerpoint/2010/main" val="386154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F99FD-4E4F-8589-7332-11519E5E04CC}"/>
              </a:ext>
            </a:extLst>
          </p:cNvPr>
          <p:cNvPicPr>
            <a:picLocks noChangeAspect="1"/>
          </p:cNvPicPr>
          <p:nvPr/>
        </p:nvPicPr>
        <p:blipFill>
          <a:blip r:embed="rId2"/>
          <a:stretch>
            <a:fillRect/>
          </a:stretch>
        </p:blipFill>
        <p:spPr>
          <a:xfrm>
            <a:off x="3228253" y="106940"/>
            <a:ext cx="3038475" cy="714375"/>
          </a:xfrm>
          <a:prstGeom prst="rect">
            <a:avLst/>
          </a:prstGeom>
        </p:spPr>
      </p:pic>
      <p:pic>
        <p:nvPicPr>
          <p:cNvPr id="5" name="Picture 4">
            <a:extLst>
              <a:ext uri="{FF2B5EF4-FFF2-40B4-BE49-F238E27FC236}">
                <a16:creationId xmlns:a16="http://schemas.microsoft.com/office/drawing/2014/main" id="{484977B1-285F-A3DB-2768-D27088571E1E}"/>
              </a:ext>
            </a:extLst>
          </p:cNvPr>
          <p:cNvPicPr>
            <a:picLocks noChangeAspect="1"/>
          </p:cNvPicPr>
          <p:nvPr/>
        </p:nvPicPr>
        <p:blipFill>
          <a:blip r:embed="rId3"/>
          <a:stretch>
            <a:fillRect/>
          </a:stretch>
        </p:blipFill>
        <p:spPr>
          <a:xfrm>
            <a:off x="1168973" y="1348508"/>
            <a:ext cx="8872541" cy="4532601"/>
          </a:xfrm>
          <a:prstGeom prst="rect">
            <a:avLst/>
          </a:prstGeom>
        </p:spPr>
      </p:pic>
    </p:spTree>
    <p:extLst>
      <p:ext uri="{BB962C8B-B14F-4D97-AF65-F5344CB8AC3E}">
        <p14:creationId xmlns:p14="http://schemas.microsoft.com/office/powerpoint/2010/main" val="155282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68217-50A3-46A0-0AA4-6048DF7AA075}"/>
              </a:ext>
            </a:extLst>
          </p:cNvPr>
          <p:cNvPicPr>
            <a:picLocks noChangeAspect="1"/>
          </p:cNvPicPr>
          <p:nvPr/>
        </p:nvPicPr>
        <p:blipFill>
          <a:blip r:embed="rId2"/>
          <a:stretch>
            <a:fillRect/>
          </a:stretch>
        </p:blipFill>
        <p:spPr>
          <a:xfrm>
            <a:off x="3102696" y="134071"/>
            <a:ext cx="3400425" cy="752475"/>
          </a:xfrm>
          <a:prstGeom prst="rect">
            <a:avLst/>
          </a:prstGeom>
        </p:spPr>
      </p:pic>
      <p:pic>
        <p:nvPicPr>
          <p:cNvPr id="5" name="Picture 4">
            <a:extLst>
              <a:ext uri="{FF2B5EF4-FFF2-40B4-BE49-F238E27FC236}">
                <a16:creationId xmlns:a16="http://schemas.microsoft.com/office/drawing/2014/main" id="{54228019-41AF-09D5-B0C7-D592C469092F}"/>
              </a:ext>
            </a:extLst>
          </p:cNvPr>
          <p:cNvPicPr>
            <a:picLocks noChangeAspect="1"/>
          </p:cNvPicPr>
          <p:nvPr/>
        </p:nvPicPr>
        <p:blipFill>
          <a:blip r:embed="rId3"/>
          <a:stretch>
            <a:fillRect/>
          </a:stretch>
        </p:blipFill>
        <p:spPr>
          <a:xfrm>
            <a:off x="1402269" y="1071418"/>
            <a:ext cx="8865681" cy="4453082"/>
          </a:xfrm>
          <a:prstGeom prst="rect">
            <a:avLst/>
          </a:prstGeom>
        </p:spPr>
      </p:pic>
    </p:spTree>
    <p:extLst>
      <p:ext uri="{BB962C8B-B14F-4D97-AF65-F5344CB8AC3E}">
        <p14:creationId xmlns:p14="http://schemas.microsoft.com/office/powerpoint/2010/main" val="42358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A721B-4B17-22FA-2734-9949E276C963}"/>
              </a:ext>
            </a:extLst>
          </p:cNvPr>
          <p:cNvPicPr>
            <a:picLocks noChangeAspect="1"/>
          </p:cNvPicPr>
          <p:nvPr/>
        </p:nvPicPr>
        <p:blipFill>
          <a:blip r:embed="rId2"/>
          <a:stretch>
            <a:fillRect/>
          </a:stretch>
        </p:blipFill>
        <p:spPr>
          <a:xfrm>
            <a:off x="2195512" y="182562"/>
            <a:ext cx="7800975" cy="600075"/>
          </a:xfrm>
          <a:prstGeom prst="rect">
            <a:avLst/>
          </a:prstGeom>
        </p:spPr>
      </p:pic>
      <p:pic>
        <p:nvPicPr>
          <p:cNvPr id="5" name="Picture 4">
            <a:extLst>
              <a:ext uri="{FF2B5EF4-FFF2-40B4-BE49-F238E27FC236}">
                <a16:creationId xmlns:a16="http://schemas.microsoft.com/office/drawing/2014/main" id="{BE7AEF60-8B4C-BCE3-6FAE-C5CF0B417561}"/>
              </a:ext>
            </a:extLst>
          </p:cNvPr>
          <p:cNvPicPr>
            <a:picLocks noChangeAspect="1"/>
          </p:cNvPicPr>
          <p:nvPr/>
        </p:nvPicPr>
        <p:blipFill>
          <a:blip r:embed="rId3"/>
          <a:stretch>
            <a:fillRect/>
          </a:stretch>
        </p:blipFill>
        <p:spPr>
          <a:xfrm>
            <a:off x="1359333" y="1428750"/>
            <a:ext cx="8734425" cy="4000500"/>
          </a:xfrm>
          <a:prstGeom prst="rect">
            <a:avLst/>
          </a:prstGeom>
        </p:spPr>
      </p:pic>
    </p:spTree>
    <p:extLst>
      <p:ext uri="{BB962C8B-B14F-4D97-AF65-F5344CB8AC3E}">
        <p14:creationId xmlns:p14="http://schemas.microsoft.com/office/powerpoint/2010/main" val="2851236786"/>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5822</TotalTime>
  <Words>1879</Words>
  <Application>Microsoft Office PowerPoint</Application>
  <PresentationFormat>Widescreen</PresentationFormat>
  <Paragraphs>197</Paragraphs>
  <Slides>38</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38</vt:i4>
      </vt:variant>
    </vt:vector>
  </HeadingPairs>
  <TitlesOfParts>
    <vt:vector size="50" baseType="lpstr">
      <vt:lpstr>Arial</vt:lpstr>
      <vt:lpstr>Brush Script MT</vt:lpstr>
      <vt:lpstr>Calibri</vt:lpstr>
      <vt:lpstr>Calibri Light</vt:lpstr>
      <vt:lpstr>Century Gothic</vt:lpstr>
      <vt:lpstr>Times New Roman</vt:lpstr>
      <vt:lpstr>Wingdings</vt:lpstr>
      <vt:lpstr>Wingdings 3</vt:lpstr>
      <vt:lpstr>Office Theme</vt:lpstr>
      <vt:lpstr>Default Design</vt:lpstr>
      <vt:lpstr>1_Default Design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Common Types of Mechanisms</vt:lpstr>
      <vt:lpstr>PowerPoint Presentation</vt:lpstr>
      <vt:lpstr>PowerPoint Presentation</vt:lpstr>
      <vt:lpstr>Four-Bar Mechanism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S</dc:creator>
  <cp:lastModifiedBy>SOUMYA S</cp:lastModifiedBy>
  <cp:revision>46</cp:revision>
  <dcterms:created xsi:type="dcterms:W3CDTF">2023-10-25T18:20:38Z</dcterms:created>
  <dcterms:modified xsi:type="dcterms:W3CDTF">2024-12-26T06:19:46Z</dcterms:modified>
</cp:coreProperties>
</file>